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4082" r:id="rId4"/>
    <p:sldMasterId id="2147484165" r:id="rId5"/>
    <p:sldMasterId id="2147484210" r:id="rId6"/>
  </p:sldMasterIdLst>
  <p:notesMasterIdLst>
    <p:notesMasterId r:id="rId46"/>
  </p:notesMasterIdLst>
  <p:handoutMasterIdLst>
    <p:handoutMasterId r:id="rId47"/>
  </p:handoutMasterIdLst>
  <p:sldIdLst>
    <p:sldId id="380" r:id="rId7"/>
    <p:sldId id="495" r:id="rId8"/>
    <p:sldId id="534" r:id="rId9"/>
    <p:sldId id="535" r:id="rId10"/>
    <p:sldId id="533" r:id="rId11"/>
    <p:sldId id="374" r:id="rId12"/>
    <p:sldId id="375" r:id="rId13"/>
    <p:sldId id="473" r:id="rId14"/>
    <p:sldId id="445" r:id="rId15"/>
    <p:sldId id="500" r:id="rId16"/>
    <p:sldId id="501" r:id="rId17"/>
    <p:sldId id="467" r:id="rId18"/>
    <p:sldId id="502" r:id="rId19"/>
    <p:sldId id="503" r:id="rId20"/>
    <p:sldId id="507" r:id="rId21"/>
    <p:sldId id="499" r:id="rId22"/>
    <p:sldId id="497" r:id="rId23"/>
    <p:sldId id="504" r:id="rId24"/>
    <p:sldId id="510" r:id="rId25"/>
    <p:sldId id="498" r:id="rId26"/>
    <p:sldId id="505" r:id="rId27"/>
    <p:sldId id="509" r:id="rId28"/>
    <p:sldId id="522" r:id="rId29"/>
    <p:sldId id="523" r:id="rId30"/>
    <p:sldId id="518" r:id="rId31"/>
    <p:sldId id="520" r:id="rId32"/>
    <p:sldId id="519" r:id="rId33"/>
    <p:sldId id="524" r:id="rId34"/>
    <p:sldId id="525" r:id="rId35"/>
    <p:sldId id="526" r:id="rId36"/>
    <p:sldId id="527" r:id="rId37"/>
    <p:sldId id="528" r:id="rId38"/>
    <p:sldId id="529" r:id="rId39"/>
    <p:sldId id="531" r:id="rId40"/>
    <p:sldId id="532" r:id="rId41"/>
    <p:sldId id="508" r:id="rId42"/>
    <p:sldId id="511" r:id="rId43"/>
    <p:sldId id="536" r:id="rId44"/>
    <p:sldId id="496" r:id="rId45"/>
  </p:sldIdLst>
  <p:sldSz cx="12192000" cy="6858000"/>
  <p:notesSz cx="6858000" cy="9144000"/>
  <p:defaultTextStyle>
    <a:defPPr>
      <a:defRPr lang="en-US"/>
    </a:defPPr>
    <a:lvl1pPr marL="0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2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63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45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27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09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90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272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454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Nodes" id="{0913080B-BBC9-4861-8C22-311A76CEC0F5}">
          <p14:sldIdLst>
            <p14:sldId id="380"/>
            <p14:sldId id="495"/>
            <p14:sldId id="534"/>
            <p14:sldId id="535"/>
            <p14:sldId id="533"/>
            <p14:sldId id="374"/>
            <p14:sldId id="375"/>
            <p14:sldId id="473"/>
          </p14:sldIdLst>
        </p14:section>
        <p14:section name="What is Exchange Hybrid" id="{9975D4CD-C24A-4240-B51C-C5B31D442B55}">
          <p14:sldIdLst>
            <p14:sldId id="445"/>
            <p14:sldId id="500"/>
            <p14:sldId id="501"/>
            <p14:sldId id="467"/>
            <p14:sldId id="502"/>
            <p14:sldId id="503"/>
            <p14:sldId id="507"/>
            <p14:sldId id="499"/>
          </p14:sldIdLst>
        </p14:section>
        <p14:section name="Why you need Exchange Hybrid" id="{418D6A32-AA21-4508-9BEB-0191F8030747}">
          <p14:sldIdLst>
            <p14:sldId id="497"/>
            <p14:sldId id="504"/>
            <p14:sldId id="510"/>
          </p14:sldIdLst>
        </p14:section>
        <p14:section name="How to implement Exchange Hybrid" id="{407B1FE7-5955-4C1B-8AB1-F427EB9DFB3B}">
          <p14:sldIdLst>
            <p14:sldId id="498"/>
            <p14:sldId id="505"/>
            <p14:sldId id="509"/>
            <p14:sldId id="522"/>
            <p14:sldId id="523"/>
            <p14:sldId id="518"/>
            <p14:sldId id="520"/>
            <p14:sldId id="519"/>
            <p14:sldId id="524"/>
            <p14:sldId id="525"/>
            <p14:sldId id="526"/>
            <p14:sldId id="527"/>
            <p14:sldId id="528"/>
            <p14:sldId id="529"/>
            <p14:sldId id="531"/>
            <p14:sldId id="532"/>
          </p14:sldIdLst>
        </p14:section>
        <p14:section name="Final" id="{4F5D6F67-7A1B-44BC-B871-E1DD8D144447}">
          <p14:sldIdLst>
            <p14:sldId id="508"/>
            <p14:sldId id="511"/>
            <p14:sldId id="536"/>
          </p14:sldIdLst>
        </p14:section>
        <p14:section name="Resources" id="{17607CE0-8648-415E-8C1B-70716A3D2E31}">
          <p14:sldIdLst>
            <p14:sldId id="496"/>
          </p14:sldIdLst>
        </p14:section>
      </p14:sectionLst>
    </p:ext>
    <p:ext uri="{EFAFB233-063F-42B5-8137-9DF3F51BA10A}">
      <p15:sldGuideLst xmlns:p15="http://schemas.microsoft.com/office/powerpoint/2012/main">
        <p15:guide id="3" orient="horz" pos="1366" userDrawn="1">
          <p15:clr>
            <a:srgbClr val="A4A3A4"/>
          </p15:clr>
        </p15:guide>
        <p15:guide id="4" orient="horz" pos="1275" userDrawn="1">
          <p15:clr>
            <a:srgbClr val="A4A3A4"/>
          </p15:clr>
        </p15:guide>
        <p15:guide id="7" orient="horz" pos="2160" userDrawn="1">
          <p15:clr>
            <a:srgbClr val="A4A3A4"/>
          </p15:clr>
        </p15:guide>
        <p15:guide id="8" orient="horz" pos="3861" userDrawn="1">
          <p15:clr>
            <a:srgbClr val="A4A3A4"/>
          </p15:clr>
        </p15:guide>
        <p15:guide id="9" orient="horz" pos="3589" userDrawn="1">
          <p15:clr>
            <a:srgbClr val="A4A3A4"/>
          </p15:clr>
        </p15:guide>
        <p15:guide id="10" pos="165" userDrawn="1">
          <p15:clr>
            <a:srgbClr val="A4A3A4"/>
          </p15:clr>
        </p15:guide>
        <p15:guide id="12" pos="7515" userDrawn="1">
          <p15:clr>
            <a:srgbClr val="A4A3A4"/>
          </p15:clr>
        </p15:guide>
        <p15:guide id="13" pos="324" userDrawn="1">
          <p15:clr>
            <a:srgbClr val="A4A3A4"/>
          </p15:clr>
        </p15:guide>
        <p15:guide id="15" pos="596" userDrawn="1">
          <p15:clr>
            <a:srgbClr val="A4A3A4"/>
          </p15:clr>
        </p15:guide>
        <p15:guide id="16" pos="7039" userDrawn="1">
          <p15:clr>
            <a:srgbClr val="A4A3A4"/>
          </p15:clr>
        </p15:guide>
        <p15:guide id="17" pos="3840" userDrawn="1">
          <p15:clr>
            <a:srgbClr val="A4A3A4"/>
          </p15:clr>
        </p15:guide>
        <p15:guide id="18" pos="3024" userDrawn="1">
          <p15:clr>
            <a:srgbClr val="A4A3A4"/>
          </p15:clr>
        </p15:guide>
        <p15:guide id="21" orient="horz" pos="618" userDrawn="1">
          <p15:clr>
            <a:srgbClr val="A4A3A4"/>
          </p15:clr>
        </p15:guide>
        <p15:guide id="23" pos="5428" userDrawn="1">
          <p15:clr>
            <a:srgbClr val="A4A3A4"/>
          </p15:clr>
        </p15:guide>
        <p15:guide id="24" pos="737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69196"/>
    <a:srgbClr val="1B6B7E"/>
    <a:srgbClr val="732B6B"/>
    <a:srgbClr val="298E93"/>
    <a:srgbClr val="33B0B7"/>
    <a:srgbClr val="DBEDFB"/>
    <a:srgbClr val="9AC5E6"/>
    <a:srgbClr val="CEE3F3"/>
    <a:srgbClr val="EEEEEE"/>
    <a:srgbClr val="FBF6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2A7CC38-9CA8-43CF-921C-5C764E98C651}" v="5168" dt="2020-05-28T09:51:44.09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626" autoAdjust="0"/>
    <p:restoredTop sz="96357" autoAdjust="0"/>
  </p:normalViewPr>
  <p:slideViewPr>
    <p:cSldViewPr snapToGrid="0">
      <p:cViewPr varScale="1">
        <p:scale>
          <a:sx n="110" d="100"/>
          <a:sy n="110" d="100"/>
        </p:scale>
        <p:origin x="348" y="96"/>
      </p:cViewPr>
      <p:guideLst>
        <p:guide orient="horz" pos="1366"/>
        <p:guide orient="horz" pos="1275"/>
        <p:guide orient="horz" pos="2160"/>
        <p:guide orient="horz" pos="3861"/>
        <p:guide orient="horz" pos="3589"/>
        <p:guide pos="165"/>
        <p:guide pos="7515"/>
        <p:guide pos="324"/>
        <p:guide pos="596"/>
        <p:guide pos="7039"/>
        <p:guide pos="3840"/>
        <p:guide pos="3024"/>
        <p:guide orient="horz" pos="618"/>
        <p:guide pos="5428"/>
        <p:guide pos="737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50" d="100"/>
        <a:sy n="15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87" d="100"/>
          <a:sy n="87" d="100"/>
        </p:scale>
        <p:origin x="3360" y="6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handoutMaster" Target="handoutMasters/handoutMaster1.xml"/><Relationship Id="rId50" Type="http://schemas.openxmlformats.org/officeDocument/2006/relationships/theme" Target="theme/theme1.xml"/><Relationship Id="rId7" Type="http://schemas.openxmlformats.org/officeDocument/2006/relationships/slide" Target="slides/slide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viewProps" Target="viewProp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presProps" Target="presProps.xml"/><Relationship Id="rId8" Type="http://schemas.openxmlformats.org/officeDocument/2006/relationships/slide" Target="slides/slide2.xml"/><Relationship Id="rId51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3BEDEB7-EC7C-4C28-BEC3-761EB3263076}" type="doc">
      <dgm:prSet loTypeId="urn:microsoft.com/office/officeart/2005/8/layout/hierarchy4" loCatId="hierarchy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909EC1A7-E70E-4AF7-B775-ED9F25BA2130}">
      <dgm:prSet phldrT="[Text]"/>
      <dgm:spPr>
        <a:solidFill>
          <a:schemeClr val="tx2"/>
        </a:solidFill>
      </dgm:spPr>
      <dgm:t>
        <a:bodyPr/>
        <a:lstStyle/>
        <a:p>
          <a:r>
            <a:rPr lang="de-DE" noProof="0" dirty="0">
              <a:latin typeface="Microsoft YaHei" panose="020B0503020204020204" pitchFamily="34" charset="-122"/>
              <a:ea typeface="Microsoft YaHei" panose="020B0503020204020204" pitchFamily="34" charset="-122"/>
            </a:rPr>
            <a:t>Hybrid </a:t>
          </a:r>
          <a:r>
            <a:rPr lang="en-US" noProof="0" dirty="0">
              <a:latin typeface="Microsoft YaHei" panose="020B0503020204020204" pitchFamily="34" charset="-122"/>
              <a:ea typeface="Microsoft YaHei" panose="020B0503020204020204" pitchFamily="34" charset="-122"/>
            </a:rPr>
            <a:t>Configuration</a:t>
          </a:r>
        </a:p>
      </dgm:t>
    </dgm:pt>
    <dgm:pt modelId="{A5A064E1-9099-4EC1-98A4-B33A791D99AE}" type="parTrans" cxnId="{A9471A86-0FC4-4CEF-AF84-27E0860982B7}">
      <dgm:prSet/>
      <dgm:spPr/>
      <dgm:t>
        <a:bodyPr/>
        <a:lstStyle/>
        <a:p>
          <a:endParaRPr lang="de-DE" noProof="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F52DA7F4-2F46-4E36-B5A7-B14C3D3223E0}" type="sibTrans" cxnId="{A9471A86-0FC4-4CEF-AF84-27E0860982B7}">
      <dgm:prSet/>
      <dgm:spPr/>
      <dgm:t>
        <a:bodyPr/>
        <a:lstStyle/>
        <a:p>
          <a:endParaRPr lang="de-DE" noProof="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774AAAC8-6C29-4BCB-9953-AC0391FA695A}">
      <dgm:prSet phldrT="[Text]"/>
      <dgm:spPr>
        <a:solidFill>
          <a:schemeClr val="accent1"/>
        </a:solidFill>
      </dgm:spPr>
      <dgm:t>
        <a:bodyPr/>
        <a:lstStyle/>
        <a:p>
          <a:r>
            <a:rPr lang="de-DE" noProof="0" dirty="0">
              <a:latin typeface="Microsoft YaHei" panose="020B0503020204020204" pitchFamily="34" charset="-122"/>
              <a:ea typeface="Microsoft YaHei" panose="020B0503020204020204" pitchFamily="34" charset="-122"/>
            </a:rPr>
            <a:t>Classic</a:t>
          </a:r>
        </a:p>
      </dgm:t>
    </dgm:pt>
    <dgm:pt modelId="{0BEC4599-7521-4307-82D0-08B9B6143264}" type="parTrans" cxnId="{65AEA358-8332-49CD-9BA5-B7CBF227EF26}">
      <dgm:prSet/>
      <dgm:spPr/>
      <dgm:t>
        <a:bodyPr/>
        <a:lstStyle/>
        <a:p>
          <a:endParaRPr lang="de-DE" noProof="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BDCD2278-24CB-407B-806B-DD6E500EA7DC}" type="sibTrans" cxnId="{65AEA358-8332-49CD-9BA5-B7CBF227EF26}">
      <dgm:prSet/>
      <dgm:spPr/>
      <dgm:t>
        <a:bodyPr/>
        <a:lstStyle/>
        <a:p>
          <a:endParaRPr lang="de-DE" noProof="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33B116B8-55A5-47D3-8A70-476C228B2756}">
      <dgm:prSet phldrT="[Text]"/>
      <dgm:spPr>
        <a:solidFill>
          <a:srgbClr val="00B0F0"/>
        </a:solidFill>
      </dgm:spPr>
      <dgm:t>
        <a:bodyPr/>
        <a:lstStyle/>
        <a:p>
          <a:r>
            <a:rPr lang="de-DE" noProof="0" dirty="0">
              <a:latin typeface="Microsoft YaHei" panose="020B0503020204020204" pitchFamily="34" charset="-122"/>
              <a:ea typeface="Microsoft YaHei" panose="020B0503020204020204" pitchFamily="34" charset="-122"/>
            </a:rPr>
            <a:t>Express</a:t>
          </a:r>
        </a:p>
      </dgm:t>
    </dgm:pt>
    <dgm:pt modelId="{AE057B51-2AF0-4FF6-8033-F3BB81FF81E0}" type="parTrans" cxnId="{96F7BBF7-C924-48CE-A65C-485010A29B43}">
      <dgm:prSet/>
      <dgm:spPr/>
      <dgm:t>
        <a:bodyPr/>
        <a:lstStyle/>
        <a:p>
          <a:endParaRPr lang="de-DE" noProof="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889A0917-F760-4C8F-80B7-A84679CFB0D3}" type="sibTrans" cxnId="{96F7BBF7-C924-48CE-A65C-485010A29B43}">
      <dgm:prSet/>
      <dgm:spPr/>
      <dgm:t>
        <a:bodyPr/>
        <a:lstStyle/>
        <a:p>
          <a:endParaRPr lang="de-DE" noProof="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366973C5-4346-4EFC-85BF-54D979673066}">
      <dgm:prSet phldrT="[Text]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de-DE" noProof="0" dirty="0">
              <a:latin typeface="Microsoft YaHei" panose="020B0503020204020204" pitchFamily="34" charset="-122"/>
              <a:ea typeface="Microsoft YaHei" panose="020B0503020204020204" pitchFamily="34" charset="-122"/>
            </a:rPr>
            <a:t>Minimal</a:t>
          </a:r>
        </a:p>
      </dgm:t>
    </dgm:pt>
    <dgm:pt modelId="{87B6C24D-EADB-4EED-B259-540A42AAA677}" type="parTrans" cxnId="{0A82AF2B-74AE-4412-82DE-B4568B20D232}">
      <dgm:prSet/>
      <dgm:spPr/>
      <dgm:t>
        <a:bodyPr/>
        <a:lstStyle/>
        <a:p>
          <a:endParaRPr lang="de-DE" noProof="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1ACC7286-DDA1-4A24-8B45-EF0E11523D5E}" type="sibTrans" cxnId="{0A82AF2B-74AE-4412-82DE-B4568B20D232}">
      <dgm:prSet/>
      <dgm:spPr/>
      <dgm:t>
        <a:bodyPr/>
        <a:lstStyle/>
        <a:p>
          <a:endParaRPr lang="de-DE" noProof="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1CB1CDA0-17CA-4D2B-9014-0141F610C0DE}">
      <dgm:prSet phldrT="[Text]"/>
      <dgm:spPr>
        <a:solidFill>
          <a:schemeClr val="accent5">
            <a:lumMod val="75000"/>
          </a:schemeClr>
        </a:solidFill>
      </dgm:spPr>
      <dgm:t>
        <a:bodyPr/>
        <a:lstStyle/>
        <a:p>
          <a:r>
            <a:rPr lang="de-DE" noProof="0" dirty="0">
              <a:latin typeface="Microsoft YaHei" panose="020B0503020204020204" pitchFamily="34" charset="-122"/>
              <a:ea typeface="Microsoft YaHei" panose="020B0503020204020204" pitchFamily="34" charset="-122"/>
            </a:rPr>
            <a:t>Modern</a:t>
          </a:r>
        </a:p>
      </dgm:t>
    </dgm:pt>
    <dgm:pt modelId="{C4BCBE3E-B0F7-44F8-BA33-2A2B773787A2}" type="parTrans" cxnId="{FBC7ECCB-0F6E-41EC-BC33-3E2E50D4F181}">
      <dgm:prSet>
        <dgm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de-DE" noProof="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A50A0064-C283-4B76-938E-814A9F2340CD}" type="sibTrans" cxnId="{FBC7ECCB-0F6E-41EC-BC33-3E2E50D4F181}">
      <dgm:prSet/>
      <dgm:spPr/>
      <dgm:t>
        <a:bodyPr/>
        <a:lstStyle/>
        <a:p>
          <a:endParaRPr lang="de-DE" noProof="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76EEF8BE-2B4E-42E6-A510-98CE9F1D0DDE}">
      <dgm:prSet phldrT="[Text]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de-DE" noProof="0" dirty="0">
              <a:latin typeface="Microsoft YaHei" panose="020B0503020204020204" pitchFamily="34" charset="-122"/>
              <a:ea typeface="Microsoft YaHei" panose="020B0503020204020204" pitchFamily="34" charset="-122"/>
            </a:rPr>
            <a:t>Minimal</a:t>
          </a:r>
        </a:p>
      </dgm:t>
    </dgm:pt>
    <dgm:pt modelId="{F36C3581-4BD5-4AB5-AFBC-A3E76A176734}" type="parTrans" cxnId="{8FD2AA75-189A-4654-B651-C7C7650EC946}">
      <dgm:prSet>
        <dgm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de-DE" noProof="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187EB49A-825D-4BCD-8B38-C6CAA9D31653}" type="sibTrans" cxnId="{8FD2AA75-189A-4654-B651-C7C7650EC946}">
      <dgm:prSet/>
      <dgm:spPr/>
      <dgm:t>
        <a:bodyPr/>
        <a:lstStyle/>
        <a:p>
          <a:endParaRPr lang="de-DE" noProof="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6C520CDA-5A79-49D3-ADF9-9715318759AE}">
      <dgm:prSet/>
      <dgm:spPr>
        <a:solidFill>
          <a:schemeClr val="accent1"/>
        </a:solidFill>
      </dgm:spPr>
      <dgm:t>
        <a:bodyPr/>
        <a:lstStyle/>
        <a:p>
          <a:r>
            <a:rPr lang="en-US" noProof="0" dirty="0">
              <a:latin typeface="Microsoft YaHei" panose="020B0503020204020204" pitchFamily="34" charset="-122"/>
              <a:ea typeface="Microsoft YaHei" panose="020B0503020204020204" pitchFamily="34" charset="-122"/>
            </a:rPr>
            <a:t>Full</a:t>
          </a:r>
        </a:p>
      </dgm:t>
    </dgm:pt>
    <dgm:pt modelId="{2EA15D80-7031-4ABA-9B30-28849E6D7DCE}" type="parTrans" cxnId="{362575A5-C019-4E0B-A38C-E2CB1A395C54}">
      <dgm:prSet/>
      <dgm:spPr/>
      <dgm:t>
        <a:bodyPr/>
        <a:lstStyle/>
        <a:p>
          <a:endParaRPr lang="de-DE" noProof="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5302AA84-36C5-4CD9-908C-3C8318AD793F}" type="sibTrans" cxnId="{362575A5-C019-4E0B-A38C-E2CB1A395C54}">
      <dgm:prSet/>
      <dgm:spPr/>
      <dgm:t>
        <a:bodyPr/>
        <a:lstStyle/>
        <a:p>
          <a:endParaRPr lang="de-DE" noProof="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506676CB-BE19-4FD3-B74D-F2B0F6D3D435}">
      <dgm:prSet/>
      <dgm:spPr>
        <a:solidFill>
          <a:schemeClr val="accent5">
            <a:lumMod val="75000"/>
          </a:schemeClr>
        </a:solidFill>
      </dgm:spPr>
      <dgm:t>
        <a:bodyPr/>
        <a:lstStyle/>
        <a:p>
          <a:r>
            <a:rPr lang="en-US" noProof="0" dirty="0">
              <a:latin typeface="Microsoft YaHei" panose="020B0503020204020204" pitchFamily="34" charset="-122"/>
              <a:ea typeface="Microsoft YaHei" panose="020B0503020204020204" pitchFamily="34" charset="-122"/>
            </a:rPr>
            <a:t>Full</a:t>
          </a:r>
        </a:p>
      </dgm:t>
    </dgm:pt>
    <dgm:pt modelId="{5EC0E3E1-241A-4C49-8465-081B974F6F8D}" type="parTrans" cxnId="{53CEC19B-C133-4768-8760-7AC1A160825C}">
      <dgm:prSet>
        <dgm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de-DE" noProof="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740E429F-183A-400A-9AD4-600B52C5D4F1}" type="sibTrans" cxnId="{53CEC19B-C133-4768-8760-7AC1A160825C}">
      <dgm:prSet/>
      <dgm:spPr/>
      <dgm:t>
        <a:bodyPr/>
        <a:lstStyle/>
        <a:p>
          <a:endParaRPr lang="de-DE" noProof="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2A815BC8-9718-4913-8BA4-D8C3A4049227}" type="pres">
      <dgm:prSet presAssocID="{F3BEDEB7-EC7C-4C28-BEC3-761EB3263076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DB8C83DA-A3C4-4F9D-925A-832B0594AC75}" type="pres">
      <dgm:prSet presAssocID="{909EC1A7-E70E-4AF7-B775-ED9F25BA2130}" presName="vertOne" presStyleCnt="0"/>
      <dgm:spPr/>
    </dgm:pt>
    <dgm:pt modelId="{73855E22-3BA3-4FF4-B9CD-6D066C64E994}" type="pres">
      <dgm:prSet presAssocID="{909EC1A7-E70E-4AF7-B775-ED9F25BA2130}" presName="txOne" presStyleLbl="node0" presStyleIdx="0" presStyleCnt="1">
        <dgm:presLayoutVars>
          <dgm:chPref val="3"/>
        </dgm:presLayoutVars>
      </dgm:prSet>
      <dgm:spPr/>
    </dgm:pt>
    <dgm:pt modelId="{8B081B75-1E7A-4B65-BDDF-4F0719253250}" type="pres">
      <dgm:prSet presAssocID="{909EC1A7-E70E-4AF7-B775-ED9F25BA2130}" presName="parTransOne" presStyleCnt="0"/>
      <dgm:spPr/>
    </dgm:pt>
    <dgm:pt modelId="{C6329F23-2E48-47FC-95AE-046D44B96B90}" type="pres">
      <dgm:prSet presAssocID="{909EC1A7-E70E-4AF7-B775-ED9F25BA2130}" presName="horzOne" presStyleCnt="0"/>
      <dgm:spPr/>
    </dgm:pt>
    <dgm:pt modelId="{016E9624-4A97-4269-BFC8-40A77A58F44A}" type="pres">
      <dgm:prSet presAssocID="{774AAAC8-6C29-4BCB-9953-AC0391FA695A}" presName="vertTwo" presStyleCnt="0"/>
      <dgm:spPr/>
    </dgm:pt>
    <dgm:pt modelId="{19AE3AC6-CFD4-4D0D-B993-97041046FD71}" type="pres">
      <dgm:prSet presAssocID="{774AAAC8-6C29-4BCB-9953-AC0391FA695A}" presName="txTwo" presStyleLbl="node2" presStyleIdx="0" presStyleCnt="2">
        <dgm:presLayoutVars>
          <dgm:chPref val="3"/>
        </dgm:presLayoutVars>
      </dgm:prSet>
      <dgm:spPr/>
    </dgm:pt>
    <dgm:pt modelId="{75541214-04DA-489F-A488-9FAA12ED8863}" type="pres">
      <dgm:prSet presAssocID="{774AAAC8-6C29-4BCB-9953-AC0391FA695A}" presName="parTransTwo" presStyleCnt="0"/>
      <dgm:spPr/>
    </dgm:pt>
    <dgm:pt modelId="{2EF15D4A-A37F-4BA1-BB7B-2700017C3371}" type="pres">
      <dgm:prSet presAssocID="{774AAAC8-6C29-4BCB-9953-AC0391FA695A}" presName="horzTwo" presStyleCnt="0"/>
      <dgm:spPr/>
    </dgm:pt>
    <dgm:pt modelId="{14BEF7FF-CFEE-4F47-B7CA-4A626A24A6EE}" type="pres">
      <dgm:prSet presAssocID="{33B116B8-55A5-47D3-8A70-476C228B2756}" presName="vertThree" presStyleCnt="0"/>
      <dgm:spPr/>
    </dgm:pt>
    <dgm:pt modelId="{AD9270F0-250C-4D1C-B74F-FE21A17D606A}" type="pres">
      <dgm:prSet presAssocID="{33B116B8-55A5-47D3-8A70-476C228B2756}" presName="txThree" presStyleLbl="node3" presStyleIdx="0" presStyleCnt="5">
        <dgm:presLayoutVars>
          <dgm:chPref val="3"/>
        </dgm:presLayoutVars>
      </dgm:prSet>
      <dgm:spPr/>
    </dgm:pt>
    <dgm:pt modelId="{279E86C8-1B3A-4019-97E4-260115A0A3C9}" type="pres">
      <dgm:prSet presAssocID="{33B116B8-55A5-47D3-8A70-476C228B2756}" presName="horzThree" presStyleCnt="0"/>
      <dgm:spPr/>
    </dgm:pt>
    <dgm:pt modelId="{F5EF0042-170D-4CB7-B20C-BCAA64ED0545}" type="pres">
      <dgm:prSet presAssocID="{889A0917-F760-4C8F-80B7-A84679CFB0D3}" presName="sibSpaceThree" presStyleCnt="0"/>
      <dgm:spPr/>
    </dgm:pt>
    <dgm:pt modelId="{C031761C-AA78-40EE-AF53-40BDBCBA33A4}" type="pres">
      <dgm:prSet presAssocID="{366973C5-4346-4EFC-85BF-54D979673066}" presName="vertThree" presStyleCnt="0"/>
      <dgm:spPr/>
    </dgm:pt>
    <dgm:pt modelId="{7AAF8860-9FF9-4666-B5F1-33F323E6AE9C}" type="pres">
      <dgm:prSet presAssocID="{366973C5-4346-4EFC-85BF-54D979673066}" presName="txThree" presStyleLbl="node3" presStyleIdx="1" presStyleCnt="5">
        <dgm:presLayoutVars>
          <dgm:chPref val="3"/>
        </dgm:presLayoutVars>
      </dgm:prSet>
      <dgm:spPr/>
    </dgm:pt>
    <dgm:pt modelId="{46746FAA-7BA2-49E1-A330-4BA2B7845CF5}" type="pres">
      <dgm:prSet presAssocID="{366973C5-4346-4EFC-85BF-54D979673066}" presName="horzThree" presStyleCnt="0"/>
      <dgm:spPr/>
    </dgm:pt>
    <dgm:pt modelId="{E4C138E0-EC6B-48A3-932B-380E4CDB3824}" type="pres">
      <dgm:prSet presAssocID="{1ACC7286-DDA1-4A24-8B45-EF0E11523D5E}" presName="sibSpaceThree" presStyleCnt="0"/>
      <dgm:spPr/>
    </dgm:pt>
    <dgm:pt modelId="{84FDE85C-C5F8-42AD-8A0D-0D90A18CEA3D}" type="pres">
      <dgm:prSet presAssocID="{6C520CDA-5A79-49D3-ADF9-9715318759AE}" presName="vertThree" presStyleCnt="0"/>
      <dgm:spPr/>
    </dgm:pt>
    <dgm:pt modelId="{09D2681C-7BD9-42AD-AAF1-FC73A69819CF}" type="pres">
      <dgm:prSet presAssocID="{6C520CDA-5A79-49D3-ADF9-9715318759AE}" presName="txThree" presStyleLbl="node3" presStyleIdx="2" presStyleCnt="5">
        <dgm:presLayoutVars>
          <dgm:chPref val="3"/>
        </dgm:presLayoutVars>
      </dgm:prSet>
      <dgm:spPr/>
    </dgm:pt>
    <dgm:pt modelId="{C1725656-6427-4E1E-BCBA-661FC3DCB350}" type="pres">
      <dgm:prSet presAssocID="{6C520CDA-5A79-49D3-ADF9-9715318759AE}" presName="horzThree" presStyleCnt="0"/>
      <dgm:spPr/>
    </dgm:pt>
    <dgm:pt modelId="{056F0FF8-1B7C-4828-B266-31204F291917}" type="pres">
      <dgm:prSet presAssocID="{BDCD2278-24CB-407B-806B-DD6E500EA7DC}" presName="sibSpaceTwo" presStyleCnt="0"/>
      <dgm:spPr/>
    </dgm:pt>
    <dgm:pt modelId="{8C084D30-F644-43E9-A520-4C606DCE7FDA}" type="pres">
      <dgm:prSet presAssocID="{1CB1CDA0-17CA-4D2B-9014-0141F610C0DE}" presName="vertTwo" presStyleCnt="0"/>
      <dgm:spPr/>
    </dgm:pt>
    <dgm:pt modelId="{72CA3688-8F96-47CC-AF18-C7375175F335}" type="pres">
      <dgm:prSet presAssocID="{1CB1CDA0-17CA-4D2B-9014-0141F610C0DE}" presName="txTwo" presStyleLbl="node2" presStyleIdx="1" presStyleCnt="2">
        <dgm:presLayoutVars>
          <dgm:chPref val="3"/>
        </dgm:presLayoutVars>
      </dgm:prSet>
      <dgm:spPr/>
    </dgm:pt>
    <dgm:pt modelId="{B1FDFAD2-B9F9-4260-8863-C119EACAB21A}" type="pres">
      <dgm:prSet presAssocID="{1CB1CDA0-17CA-4D2B-9014-0141F610C0DE}" presName="parTransTwo" presStyleCnt="0"/>
      <dgm:spPr/>
    </dgm:pt>
    <dgm:pt modelId="{EAD2D6FC-ECC3-4716-8879-C2B6122B896A}" type="pres">
      <dgm:prSet presAssocID="{1CB1CDA0-17CA-4D2B-9014-0141F610C0DE}" presName="horzTwo" presStyleCnt="0"/>
      <dgm:spPr/>
    </dgm:pt>
    <dgm:pt modelId="{490370B4-A762-4D6B-AE91-0295835909A4}" type="pres">
      <dgm:prSet presAssocID="{76EEF8BE-2B4E-42E6-A510-98CE9F1D0DDE}" presName="vertThree" presStyleCnt="0"/>
      <dgm:spPr/>
    </dgm:pt>
    <dgm:pt modelId="{7AED02CF-A26A-4B56-8EE6-42BE9B33775C}" type="pres">
      <dgm:prSet presAssocID="{76EEF8BE-2B4E-42E6-A510-98CE9F1D0DDE}" presName="txThree" presStyleLbl="node3" presStyleIdx="3" presStyleCnt="5">
        <dgm:presLayoutVars>
          <dgm:chPref val="3"/>
        </dgm:presLayoutVars>
      </dgm:prSet>
      <dgm:spPr/>
    </dgm:pt>
    <dgm:pt modelId="{03DC4C17-58D6-4589-B143-6C993CD9D16F}" type="pres">
      <dgm:prSet presAssocID="{76EEF8BE-2B4E-42E6-A510-98CE9F1D0DDE}" presName="horzThree" presStyleCnt="0"/>
      <dgm:spPr/>
    </dgm:pt>
    <dgm:pt modelId="{5FE07656-1D0E-4AF2-832C-353A6644B3E2}" type="pres">
      <dgm:prSet presAssocID="{187EB49A-825D-4BCD-8B38-C6CAA9D31653}" presName="sibSpaceThree" presStyleCnt="0"/>
      <dgm:spPr/>
    </dgm:pt>
    <dgm:pt modelId="{3ABE4974-FD76-4B36-82A8-AD30CE74860F}" type="pres">
      <dgm:prSet presAssocID="{506676CB-BE19-4FD3-B74D-F2B0F6D3D435}" presName="vertThree" presStyleCnt="0"/>
      <dgm:spPr/>
    </dgm:pt>
    <dgm:pt modelId="{5BA10024-C3DD-4F1F-93E0-32A65B9B32C2}" type="pres">
      <dgm:prSet presAssocID="{506676CB-BE19-4FD3-B74D-F2B0F6D3D435}" presName="txThree" presStyleLbl="node3" presStyleIdx="4" presStyleCnt="5">
        <dgm:presLayoutVars>
          <dgm:chPref val="3"/>
        </dgm:presLayoutVars>
      </dgm:prSet>
      <dgm:spPr/>
    </dgm:pt>
    <dgm:pt modelId="{A88F5215-2FEC-4B98-8C8A-94962C7A90F3}" type="pres">
      <dgm:prSet presAssocID="{506676CB-BE19-4FD3-B74D-F2B0F6D3D435}" presName="horzThree" presStyleCnt="0"/>
      <dgm:spPr/>
    </dgm:pt>
  </dgm:ptLst>
  <dgm:cxnLst>
    <dgm:cxn modelId="{1189E80C-F1C7-4FA5-A923-12A08E1EDBF2}" type="presOf" srcId="{33B116B8-55A5-47D3-8A70-476C228B2756}" destId="{AD9270F0-250C-4D1C-B74F-FE21A17D606A}" srcOrd="0" destOrd="0" presId="urn:microsoft.com/office/officeart/2005/8/layout/hierarchy4"/>
    <dgm:cxn modelId="{3368A10E-DE9C-4253-A611-AC6467EBB4B2}" type="presOf" srcId="{6C520CDA-5A79-49D3-ADF9-9715318759AE}" destId="{09D2681C-7BD9-42AD-AAF1-FC73A69819CF}" srcOrd="0" destOrd="0" presId="urn:microsoft.com/office/officeart/2005/8/layout/hierarchy4"/>
    <dgm:cxn modelId="{C30C8215-1EE7-4AE3-AE13-F6AB6254A533}" type="presOf" srcId="{506676CB-BE19-4FD3-B74D-F2B0F6D3D435}" destId="{5BA10024-C3DD-4F1F-93E0-32A65B9B32C2}" srcOrd="0" destOrd="0" presId="urn:microsoft.com/office/officeart/2005/8/layout/hierarchy4"/>
    <dgm:cxn modelId="{0A82AF2B-74AE-4412-82DE-B4568B20D232}" srcId="{774AAAC8-6C29-4BCB-9953-AC0391FA695A}" destId="{366973C5-4346-4EFC-85BF-54D979673066}" srcOrd="1" destOrd="0" parTransId="{87B6C24D-EADB-4EED-B259-540A42AAA677}" sibTransId="{1ACC7286-DDA1-4A24-8B45-EF0E11523D5E}"/>
    <dgm:cxn modelId="{E6BDD144-BFD4-40CC-834D-6F695BEF5FCD}" type="presOf" srcId="{366973C5-4346-4EFC-85BF-54D979673066}" destId="{7AAF8860-9FF9-4666-B5F1-33F323E6AE9C}" srcOrd="0" destOrd="0" presId="urn:microsoft.com/office/officeart/2005/8/layout/hierarchy4"/>
    <dgm:cxn modelId="{AB767D45-8411-4073-80DB-A2FF8DFCBD03}" type="presOf" srcId="{1CB1CDA0-17CA-4D2B-9014-0141F610C0DE}" destId="{72CA3688-8F96-47CC-AF18-C7375175F335}" srcOrd="0" destOrd="0" presId="urn:microsoft.com/office/officeart/2005/8/layout/hierarchy4"/>
    <dgm:cxn modelId="{3BF3AE51-F4D0-4254-AB07-953D99AD583C}" type="presOf" srcId="{909EC1A7-E70E-4AF7-B775-ED9F25BA2130}" destId="{73855E22-3BA3-4FF4-B9CD-6D066C64E994}" srcOrd="0" destOrd="0" presId="urn:microsoft.com/office/officeart/2005/8/layout/hierarchy4"/>
    <dgm:cxn modelId="{8FD2AA75-189A-4654-B651-C7C7650EC946}" srcId="{1CB1CDA0-17CA-4D2B-9014-0141F610C0DE}" destId="{76EEF8BE-2B4E-42E6-A510-98CE9F1D0DDE}" srcOrd="0" destOrd="0" parTransId="{F36C3581-4BD5-4AB5-AFBC-A3E76A176734}" sibTransId="{187EB49A-825D-4BCD-8B38-C6CAA9D31653}"/>
    <dgm:cxn modelId="{65AEA358-8332-49CD-9BA5-B7CBF227EF26}" srcId="{909EC1A7-E70E-4AF7-B775-ED9F25BA2130}" destId="{774AAAC8-6C29-4BCB-9953-AC0391FA695A}" srcOrd="0" destOrd="0" parTransId="{0BEC4599-7521-4307-82D0-08B9B6143264}" sibTransId="{BDCD2278-24CB-407B-806B-DD6E500EA7DC}"/>
    <dgm:cxn modelId="{A9471A86-0FC4-4CEF-AF84-27E0860982B7}" srcId="{F3BEDEB7-EC7C-4C28-BEC3-761EB3263076}" destId="{909EC1A7-E70E-4AF7-B775-ED9F25BA2130}" srcOrd="0" destOrd="0" parTransId="{A5A064E1-9099-4EC1-98A4-B33A791D99AE}" sibTransId="{F52DA7F4-2F46-4E36-B5A7-B14C3D3223E0}"/>
    <dgm:cxn modelId="{53CEC19B-C133-4768-8760-7AC1A160825C}" srcId="{1CB1CDA0-17CA-4D2B-9014-0141F610C0DE}" destId="{506676CB-BE19-4FD3-B74D-F2B0F6D3D435}" srcOrd="1" destOrd="0" parTransId="{5EC0E3E1-241A-4C49-8465-081B974F6F8D}" sibTransId="{740E429F-183A-400A-9AD4-600B52C5D4F1}"/>
    <dgm:cxn modelId="{362575A5-C019-4E0B-A38C-E2CB1A395C54}" srcId="{774AAAC8-6C29-4BCB-9953-AC0391FA695A}" destId="{6C520CDA-5A79-49D3-ADF9-9715318759AE}" srcOrd="2" destOrd="0" parTransId="{2EA15D80-7031-4ABA-9B30-28849E6D7DCE}" sibTransId="{5302AA84-36C5-4CD9-908C-3C8318AD793F}"/>
    <dgm:cxn modelId="{3D94EFAA-3079-4231-ADDA-997E111A76B8}" type="presOf" srcId="{F3BEDEB7-EC7C-4C28-BEC3-761EB3263076}" destId="{2A815BC8-9718-4913-8BA4-D8C3A4049227}" srcOrd="0" destOrd="0" presId="urn:microsoft.com/office/officeart/2005/8/layout/hierarchy4"/>
    <dgm:cxn modelId="{FBC7ECCB-0F6E-41EC-BC33-3E2E50D4F181}" srcId="{909EC1A7-E70E-4AF7-B775-ED9F25BA2130}" destId="{1CB1CDA0-17CA-4D2B-9014-0141F610C0DE}" srcOrd="1" destOrd="0" parTransId="{C4BCBE3E-B0F7-44F8-BA33-2A2B773787A2}" sibTransId="{A50A0064-C283-4B76-938E-814A9F2340CD}"/>
    <dgm:cxn modelId="{F0AC34EC-B9C2-4628-A8C3-561D0168C06E}" type="presOf" srcId="{76EEF8BE-2B4E-42E6-A510-98CE9F1D0DDE}" destId="{7AED02CF-A26A-4B56-8EE6-42BE9B33775C}" srcOrd="0" destOrd="0" presId="urn:microsoft.com/office/officeart/2005/8/layout/hierarchy4"/>
    <dgm:cxn modelId="{90D4A7F3-6328-4EA8-9180-82DC5CE4A807}" type="presOf" srcId="{774AAAC8-6C29-4BCB-9953-AC0391FA695A}" destId="{19AE3AC6-CFD4-4D0D-B993-97041046FD71}" srcOrd="0" destOrd="0" presId="urn:microsoft.com/office/officeart/2005/8/layout/hierarchy4"/>
    <dgm:cxn modelId="{96F7BBF7-C924-48CE-A65C-485010A29B43}" srcId="{774AAAC8-6C29-4BCB-9953-AC0391FA695A}" destId="{33B116B8-55A5-47D3-8A70-476C228B2756}" srcOrd="0" destOrd="0" parTransId="{AE057B51-2AF0-4FF6-8033-F3BB81FF81E0}" sibTransId="{889A0917-F760-4C8F-80B7-A84679CFB0D3}"/>
    <dgm:cxn modelId="{B23C3FE2-8AAC-4F3D-8671-E863AD6833A0}" type="presParOf" srcId="{2A815BC8-9718-4913-8BA4-D8C3A4049227}" destId="{DB8C83DA-A3C4-4F9D-925A-832B0594AC75}" srcOrd="0" destOrd="0" presId="urn:microsoft.com/office/officeart/2005/8/layout/hierarchy4"/>
    <dgm:cxn modelId="{74931850-4289-4E55-9E78-AEE51E2E0F85}" type="presParOf" srcId="{DB8C83DA-A3C4-4F9D-925A-832B0594AC75}" destId="{73855E22-3BA3-4FF4-B9CD-6D066C64E994}" srcOrd="0" destOrd="0" presId="urn:microsoft.com/office/officeart/2005/8/layout/hierarchy4"/>
    <dgm:cxn modelId="{41233F83-2865-4DCC-8826-194A3C32ED14}" type="presParOf" srcId="{DB8C83DA-A3C4-4F9D-925A-832B0594AC75}" destId="{8B081B75-1E7A-4B65-BDDF-4F0719253250}" srcOrd="1" destOrd="0" presId="urn:microsoft.com/office/officeart/2005/8/layout/hierarchy4"/>
    <dgm:cxn modelId="{54775D63-0B6F-45F9-BBC3-4CDA858870F4}" type="presParOf" srcId="{DB8C83DA-A3C4-4F9D-925A-832B0594AC75}" destId="{C6329F23-2E48-47FC-95AE-046D44B96B90}" srcOrd="2" destOrd="0" presId="urn:microsoft.com/office/officeart/2005/8/layout/hierarchy4"/>
    <dgm:cxn modelId="{404C7E4C-EE58-4DA7-853C-CE34BCC1F6B1}" type="presParOf" srcId="{C6329F23-2E48-47FC-95AE-046D44B96B90}" destId="{016E9624-4A97-4269-BFC8-40A77A58F44A}" srcOrd="0" destOrd="0" presId="urn:microsoft.com/office/officeart/2005/8/layout/hierarchy4"/>
    <dgm:cxn modelId="{0A07BB19-51B7-4CBD-A33B-F8F49C92EB64}" type="presParOf" srcId="{016E9624-4A97-4269-BFC8-40A77A58F44A}" destId="{19AE3AC6-CFD4-4D0D-B993-97041046FD71}" srcOrd="0" destOrd="0" presId="urn:microsoft.com/office/officeart/2005/8/layout/hierarchy4"/>
    <dgm:cxn modelId="{FC2D872B-9558-4677-A317-8A8484AFDE0C}" type="presParOf" srcId="{016E9624-4A97-4269-BFC8-40A77A58F44A}" destId="{75541214-04DA-489F-A488-9FAA12ED8863}" srcOrd="1" destOrd="0" presId="urn:microsoft.com/office/officeart/2005/8/layout/hierarchy4"/>
    <dgm:cxn modelId="{CAFD5646-0781-4A1A-B504-B73D79164B2C}" type="presParOf" srcId="{016E9624-4A97-4269-BFC8-40A77A58F44A}" destId="{2EF15D4A-A37F-4BA1-BB7B-2700017C3371}" srcOrd="2" destOrd="0" presId="urn:microsoft.com/office/officeart/2005/8/layout/hierarchy4"/>
    <dgm:cxn modelId="{A21FBF46-E79E-4315-8791-39BB59FF0BCD}" type="presParOf" srcId="{2EF15D4A-A37F-4BA1-BB7B-2700017C3371}" destId="{14BEF7FF-CFEE-4F47-B7CA-4A626A24A6EE}" srcOrd="0" destOrd="0" presId="urn:microsoft.com/office/officeart/2005/8/layout/hierarchy4"/>
    <dgm:cxn modelId="{E45DDD06-3780-4BD1-9EF6-1E0E8D53995C}" type="presParOf" srcId="{14BEF7FF-CFEE-4F47-B7CA-4A626A24A6EE}" destId="{AD9270F0-250C-4D1C-B74F-FE21A17D606A}" srcOrd="0" destOrd="0" presId="urn:microsoft.com/office/officeart/2005/8/layout/hierarchy4"/>
    <dgm:cxn modelId="{626A3A5B-92DC-4BDB-9F40-59E679FE2A25}" type="presParOf" srcId="{14BEF7FF-CFEE-4F47-B7CA-4A626A24A6EE}" destId="{279E86C8-1B3A-4019-97E4-260115A0A3C9}" srcOrd="1" destOrd="0" presId="urn:microsoft.com/office/officeart/2005/8/layout/hierarchy4"/>
    <dgm:cxn modelId="{25BB58FD-112E-45B8-BA75-09A39851EEE8}" type="presParOf" srcId="{2EF15D4A-A37F-4BA1-BB7B-2700017C3371}" destId="{F5EF0042-170D-4CB7-B20C-BCAA64ED0545}" srcOrd="1" destOrd="0" presId="urn:microsoft.com/office/officeart/2005/8/layout/hierarchy4"/>
    <dgm:cxn modelId="{A5F54DAD-5D63-4668-9B33-3123AE151581}" type="presParOf" srcId="{2EF15D4A-A37F-4BA1-BB7B-2700017C3371}" destId="{C031761C-AA78-40EE-AF53-40BDBCBA33A4}" srcOrd="2" destOrd="0" presId="urn:microsoft.com/office/officeart/2005/8/layout/hierarchy4"/>
    <dgm:cxn modelId="{B705263F-22E9-4DC6-A685-9E5CE3DF3D2B}" type="presParOf" srcId="{C031761C-AA78-40EE-AF53-40BDBCBA33A4}" destId="{7AAF8860-9FF9-4666-B5F1-33F323E6AE9C}" srcOrd="0" destOrd="0" presId="urn:microsoft.com/office/officeart/2005/8/layout/hierarchy4"/>
    <dgm:cxn modelId="{689F20AA-B12B-4DB5-8183-1FC5F4236019}" type="presParOf" srcId="{C031761C-AA78-40EE-AF53-40BDBCBA33A4}" destId="{46746FAA-7BA2-49E1-A330-4BA2B7845CF5}" srcOrd="1" destOrd="0" presId="urn:microsoft.com/office/officeart/2005/8/layout/hierarchy4"/>
    <dgm:cxn modelId="{8EC31F3F-A149-4140-AFBC-D78E7F1998D9}" type="presParOf" srcId="{2EF15D4A-A37F-4BA1-BB7B-2700017C3371}" destId="{E4C138E0-EC6B-48A3-932B-380E4CDB3824}" srcOrd="3" destOrd="0" presId="urn:microsoft.com/office/officeart/2005/8/layout/hierarchy4"/>
    <dgm:cxn modelId="{F6A6B9F5-2345-43F3-B11E-09340DA1776C}" type="presParOf" srcId="{2EF15D4A-A37F-4BA1-BB7B-2700017C3371}" destId="{84FDE85C-C5F8-42AD-8A0D-0D90A18CEA3D}" srcOrd="4" destOrd="0" presId="urn:microsoft.com/office/officeart/2005/8/layout/hierarchy4"/>
    <dgm:cxn modelId="{9AC76CCB-93E2-4F99-A6F0-3042036667B1}" type="presParOf" srcId="{84FDE85C-C5F8-42AD-8A0D-0D90A18CEA3D}" destId="{09D2681C-7BD9-42AD-AAF1-FC73A69819CF}" srcOrd="0" destOrd="0" presId="urn:microsoft.com/office/officeart/2005/8/layout/hierarchy4"/>
    <dgm:cxn modelId="{62A8D31C-E9A9-40DD-B528-232BBF93D147}" type="presParOf" srcId="{84FDE85C-C5F8-42AD-8A0D-0D90A18CEA3D}" destId="{C1725656-6427-4E1E-BCBA-661FC3DCB350}" srcOrd="1" destOrd="0" presId="urn:microsoft.com/office/officeart/2005/8/layout/hierarchy4"/>
    <dgm:cxn modelId="{12605EFF-B71D-40CF-824A-1808DECBA27B}" type="presParOf" srcId="{C6329F23-2E48-47FC-95AE-046D44B96B90}" destId="{056F0FF8-1B7C-4828-B266-31204F291917}" srcOrd="1" destOrd="0" presId="urn:microsoft.com/office/officeart/2005/8/layout/hierarchy4"/>
    <dgm:cxn modelId="{4A53EA98-6F6F-4EA6-988B-09B461820C80}" type="presParOf" srcId="{C6329F23-2E48-47FC-95AE-046D44B96B90}" destId="{8C084D30-F644-43E9-A520-4C606DCE7FDA}" srcOrd="2" destOrd="0" presId="urn:microsoft.com/office/officeart/2005/8/layout/hierarchy4"/>
    <dgm:cxn modelId="{8BA1952C-F196-4460-82CF-56E7BAD43CB9}" type="presParOf" srcId="{8C084D30-F644-43E9-A520-4C606DCE7FDA}" destId="{72CA3688-8F96-47CC-AF18-C7375175F335}" srcOrd="0" destOrd="0" presId="urn:microsoft.com/office/officeart/2005/8/layout/hierarchy4"/>
    <dgm:cxn modelId="{A257C83F-AE7D-438B-8BE5-07762EFC1036}" type="presParOf" srcId="{8C084D30-F644-43E9-A520-4C606DCE7FDA}" destId="{B1FDFAD2-B9F9-4260-8863-C119EACAB21A}" srcOrd="1" destOrd="0" presId="urn:microsoft.com/office/officeart/2005/8/layout/hierarchy4"/>
    <dgm:cxn modelId="{C23B1FEC-0218-4833-A20F-EA073843F4B8}" type="presParOf" srcId="{8C084D30-F644-43E9-A520-4C606DCE7FDA}" destId="{EAD2D6FC-ECC3-4716-8879-C2B6122B896A}" srcOrd="2" destOrd="0" presId="urn:microsoft.com/office/officeart/2005/8/layout/hierarchy4"/>
    <dgm:cxn modelId="{2112AD60-88B1-4C94-BEE4-E4AF64ADE0D9}" type="presParOf" srcId="{EAD2D6FC-ECC3-4716-8879-C2B6122B896A}" destId="{490370B4-A762-4D6B-AE91-0295835909A4}" srcOrd="0" destOrd="0" presId="urn:microsoft.com/office/officeart/2005/8/layout/hierarchy4"/>
    <dgm:cxn modelId="{F345A5BD-7EE8-45C3-8F7F-9E54D8549378}" type="presParOf" srcId="{490370B4-A762-4D6B-AE91-0295835909A4}" destId="{7AED02CF-A26A-4B56-8EE6-42BE9B33775C}" srcOrd="0" destOrd="0" presId="urn:microsoft.com/office/officeart/2005/8/layout/hierarchy4"/>
    <dgm:cxn modelId="{EC0D3FBB-2D7C-40C5-8C02-9CE098CA925C}" type="presParOf" srcId="{490370B4-A762-4D6B-AE91-0295835909A4}" destId="{03DC4C17-58D6-4589-B143-6C993CD9D16F}" srcOrd="1" destOrd="0" presId="urn:microsoft.com/office/officeart/2005/8/layout/hierarchy4"/>
    <dgm:cxn modelId="{65E5BE43-67DF-4C55-8F08-5A849EF630A3}" type="presParOf" srcId="{EAD2D6FC-ECC3-4716-8879-C2B6122B896A}" destId="{5FE07656-1D0E-4AF2-832C-353A6644B3E2}" srcOrd="1" destOrd="0" presId="urn:microsoft.com/office/officeart/2005/8/layout/hierarchy4"/>
    <dgm:cxn modelId="{6468A4EE-8388-4EBD-BFDE-A5DFC8634391}" type="presParOf" srcId="{EAD2D6FC-ECC3-4716-8879-C2B6122B896A}" destId="{3ABE4974-FD76-4B36-82A8-AD30CE74860F}" srcOrd="2" destOrd="0" presId="urn:microsoft.com/office/officeart/2005/8/layout/hierarchy4"/>
    <dgm:cxn modelId="{0E13DC3B-1DF3-46A7-9A4B-8890F4407C4C}" type="presParOf" srcId="{3ABE4974-FD76-4B36-82A8-AD30CE74860F}" destId="{5BA10024-C3DD-4F1F-93E0-32A65B9B32C2}" srcOrd="0" destOrd="0" presId="urn:microsoft.com/office/officeart/2005/8/layout/hierarchy4"/>
    <dgm:cxn modelId="{5249F5D6-BFB1-4F04-ADE0-CD1944F04B30}" type="presParOf" srcId="{3ABE4974-FD76-4B36-82A8-AD30CE74860F}" destId="{A88F5215-2FEC-4B98-8C8A-94962C7A90F3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855E22-3BA3-4FF4-B9CD-6D066C64E994}">
      <dsp:nvSpPr>
        <dsp:cNvPr id="0" name=""/>
        <dsp:cNvSpPr/>
      </dsp:nvSpPr>
      <dsp:spPr>
        <a:xfrm>
          <a:off x="788" y="2014"/>
          <a:ext cx="6866458" cy="1255259"/>
        </a:xfrm>
        <a:prstGeom prst="roundRect">
          <a:avLst>
            <a:gd name="adj" fmla="val 10000"/>
          </a:avLst>
        </a:prstGeom>
        <a:solidFill>
          <a:schemeClr val="tx2"/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4200" kern="1200" noProof="0" dirty="0">
              <a:latin typeface="Microsoft YaHei" panose="020B0503020204020204" pitchFamily="34" charset="-122"/>
              <a:ea typeface="Microsoft YaHei" panose="020B0503020204020204" pitchFamily="34" charset="-122"/>
            </a:rPr>
            <a:t>Hybrid </a:t>
          </a:r>
          <a:r>
            <a:rPr lang="en-US" sz="4200" kern="1200" noProof="0" dirty="0">
              <a:latin typeface="Microsoft YaHei" panose="020B0503020204020204" pitchFamily="34" charset="-122"/>
              <a:ea typeface="Microsoft YaHei" panose="020B0503020204020204" pitchFamily="34" charset="-122"/>
            </a:rPr>
            <a:t>Configuration</a:t>
          </a:r>
        </a:p>
      </dsp:txBody>
      <dsp:txXfrm>
        <a:off x="37553" y="38779"/>
        <a:ext cx="6792928" cy="1181729"/>
      </dsp:txXfrm>
    </dsp:sp>
    <dsp:sp modelId="{19AE3AC6-CFD4-4D0D-B993-97041046FD71}">
      <dsp:nvSpPr>
        <dsp:cNvPr id="0" name=""/>
        <dsp:cNvSpPr/>
      </dsp:nvSpPr>
      <dsp:spPr>
        <a:xfrm>
          <a:off x="788" y="1377651"/>
          <a:ext cx="4064521" cy="1255259"/>
        </a:xfrm>
        <a:prstGeom prst="roundRect">
          <a:avLst>
            <a:gd name="adj" fmla="val 10000"/>
          </a:avLst>
        </a:prstGeom>
        <a:solidFill>
          <a:schemeClr val="accent1"/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4200" kern="1200" noProof="0" dirty="0">
              <a:latin typeface="Microsoft YaHei" panose="020B0503020204020204" pitchFamily="34" charset="-122"/>
              <a:ea typeface="Microsoft YaHei" panose="020B0503020204020204" pitchFamily="34" charset="-122"/>
            </a:rPr>
            <a:t>Classic</a:t>
          </a:r>
        </a:p>
      </dsp:txBody>
      <dsp:txXfrm>
        <a:off x="37553" y="1414416"/>
        <a:ext cx="3990991" cy="1181729"/>
      </dsp:txXfrm>
    </dsp:sp>
    <dsp:sp modelId="{AD9270F0-250C-4D1C-B74F-FE21A17D606A}">
      <dsp:nvSpPr>
        <dsp:cNvPr id="0" name=""/>
        <dsp:cNvSpPr/>
      </dsp:nvSpPr>
      <dsp:spPr>
        <a:xfrm>
          <a:off x="788" y="2753289"/>
          <a:ext cx="1317938" cy="1255259"/>
        </a:xfrm>
        <a:prstGeom prst="roundRect">
          <a:avLst>
            <a:gd name="adj" fmla="val 10000"/>
          </a:avLst>
        </a:prstGeom>
        <a:solidFill>
          <a:srgbClr val="00B0F0"/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 noProof="0" dirty="0">
              <a:latin typeface="Microsoft YaHei" panose="020B0503020204020204" pitchFamily="34" charset="-122"/>
              <a:ea typeface="Microsoft YaHei" panose="020B0503020204020204" pitchFamily="34" charset="-122"/>
            </a:rPr>
            <a:t>Express</a:t>
          </a:r>
        </a:p>
      </dsp:txBody>
      <dsp:txXfrm>
        <a:off x="37553" y="2790054"/>
        <a:ext cx="1244408" cy="1181729"/>
      </dsp:txXfrm>
    </dsp:sp>
    <dsp:sp modelId="{7AAF8860-9FF9-4666-B5F1-33F323E6AE9C}">
      <dsp:nvSpPr>
        <dsp:cNvPr id="0" name=""/>
        <dsp:cNvSpPr/>
      </dsp:nvSpPr>
      <dsp:spPr>
        <a:xfrm>
          <a:off x="1374079" y="2753289"/>
          <a:ext cx="1317938" cy="1255259"/>
        </a:xfrm>
        <a:prstGeom prst="roundRect">
          <a:avLst>
            <a:gd name="adj" fmla="val 10000"/>
          </a:avLst>
        </a:prstGeom>
        <a:solidFill>
          <a:schemeClr val="tx2">
            <a:lumMod val="60000"/>
            <a:lumOff val="4000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 noProof="0" dirty="0">
              <a:latin typeface="Microsoft YaHei" panose="020B0503020204020204" pitchFamily="34" charset="-122"/>
              <a:ea typeface="Microsoft YaHei" panose="020B0503020204020204" pitchFamily="34" charset="-122"/>
            </a:rPr>
            <a:t>Minimal</a:t>
          </a:r>
        </a:p>
      </dsp:txBody>
      <dsp:txXfrm>
        <a:off x="1410844" y="2790054"/>
        <a:ext cx="1244408" cy="1181729"/>
      </dsp:txXfrm>
    </dsp:sp>
    <dsp:sp modelId="{09D2681C-7BD9-42AD-AAF1-FC73A69819CF}">
      <dsp:nvSpPr>
        <dsp:cNvPr id="0" name=""/>
        <dsp:cNvSpPr/>
      </dsp:nvSpPr>
      <dsp:spPr>
        <a:xfrm>
          <a:off x="2747371" y="2753289"/>
          <a:ext cx="1317938" cy="1255259"/>
        </a:xfrm>
        <a:prstGeom prst="roundRect">
          <a:avLst>
            <a:gd name="adj" fmla="val 10000"/>
          </a:avLst>
        </a:prstGeom>
        <a:solidFill>
          <a:schemeClr val="accent1"/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noProof="0" dirty="0">
              <a:latin typeface="Microsoft YaHei" panose="020B0503020204020204" pitchFamily="34" charset="-122"/>
              <a:ea typeface="Microsoft YaHei" panose="020B0503020204020204" pitchFamily="34" charset="-122"/>
            </a:rPr>
            <a:t>Full</a:t>
          </a:r>
        </a:p>
      </dsp:txBody>
      <dsp:txXfrm>
        <a:off x="2784136" y="2790054"/>
        <a:ext cx="1244408" cy="1181729"/>
      </dsp:txXfrm>
    </dsp:sp>
    <dsp:sp modelId="{72CA3688-8F96-47CC-AF18-C7375175F335}">
      <dsp:nvSpPr>
        <dsp:cNvPr id="0" name=""/>
        <dsp:cNvSpPr/>
      </dsp:nvSpPr>
      <dsp:spPr>
        <a:xfrm>
          <a:off x="4176016" y="1377651"/>
          <a:ext cx="2691230" cy="1255259"/>
        </a:xfrm>
        <a:prstGeom prst="roundRect">
          <a:avLst>
            <a:gd name="adj" fmla="val 10000"/>
          </a:avLst>
        </a:prstGeom>
        <a:solidFill>
          <a:schemeClr val="accent5">
            <a:lumMod val="7500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4200" kern="1200" noProof="0" dirty="0">
              <a:latin typeface="Microsoft YaHei" panose="020B0503020204020204" pitchFamily="34" charset="-122"/>
              <a:ea typeface="Microsoft YaHei" panose="020B0503020204020204" pitchFamily="34" charset="-122"/>
            </a:rPr>
            <a:t>Modern</a:t>
          </a:r>
        </a:p>
      </dsp:txBody>
      <dsp:txXfrm>
        <a:off x="4212781" y="1414416"/>
        <a:ext cx="2617700" cy="1181729"/>
      </dsp:txXfrm>
    </dsp:sp>
    <dsp:sp modelId="{7AED02CF-A26A-4B56-8EE6-42BE9B33775C}">
      <dsp:nvSpPr>
        <dsp:cNvPr id="0" name=""/>
        <dsp:cNvSpPr/>
      </dsp:nvSpPr>
      <dsp:spPr>
        <a:xfrm>
          <a:off x="4176016" y="2753289"/>
          <a:ext cx="1317938" cy="1255259"/>
        </a:xfrm>
        <a:prstGeom prst="roundRect">
          <a:avLst>
            <a:gd name="adj" fmla="val 10000"/>
          </a:avLst>
        </a:prstGeom>
        <a:solidFill>
          <a:schemeClr val="accent4">
            <a:lumMod val="7500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 noProof="0" dirty="0">
              <a:latin typeface="Microsoft YaHei" panose="020B0503020204020204" pitchFamily="34" charset="-122"/>
              <a:ea typeface="Microsoft YaHei" panose="020B0503020204020204" pitchFamily="34" charset="-122"/>
            </a:rPr>
            <a:t>Minimal</a:t>
          </a:r>
        </a:p>
      </dsp:txBody>
      <dsp:txXfrm>
        <a:off x="4212781" y="2790054"/>
        <a:ext cx="1244408" cy="1181729"/>
      </dsp:txXfrm>
    </dsp:sp>
    <dsp:sp modelId="{5BA10024-C3DD-4F1F-93E0-32A65B9B32C2}">
      <dsp:nvSpPr>
        <dsp:cNvPr id="0" name=""/>
        <dsp:cNvSpPr/>
      </dsp:nvSpPr>
      <dsp:spPr>
        <a:xfrm>
          <a:off x="5549308" y="2753289"/>
          <a:ext cx="1317938" cy="1255259"/>
        </a:xfrm>
        <a:prstGeom prst="roundRect">
          <a:avLst>
            <a:gd name="adj" fmla="val 10000"/>
          </a:avLst>
        </a:prstGeom>
        <a:solidFill>
          <a:schemeClr val="accent5">
            <a:lumMod val="7500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noProof="0" dirty="0">
              <a:latin typeface="Microsoft YaHei" panose="020B0503020204020204" pitchFamily="34" charset="-122"/>
              <a:ea typeface="Microsoft YaHei" panose="020B0503020204020204" pitchFamily="34" charset="-122"/>
            </a:rPr>
            <a:t>Full</a:t>
          </a:r>
        </a:p>
      </dsp:txBody>
      <dsp:txXfrm>
        <a:off x="5586073" y="2790054"/>
        <a:ext cx="1244408" cy="118172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008EB6-D09E-4580-8CD6-DDB14511944F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3" rtl="0" eaLnBrk="1" latinLnBrk="0" hangingPunct="1">
      <a:lnSpc>
        <a:spcPct val="90000"/>
      </a:lnSpc>
      <a:spcAft>
        <a:spcPts val="333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2981" indent="-105829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28070" indent="-115090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82846" indent="-146838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15132" indent="-115090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285909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90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72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54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36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58811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15466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17952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55724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94304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93347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75077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60599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96144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011199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26491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066118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374522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357575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482070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072669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089451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573857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972160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542894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942800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06893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249915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05683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907654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664144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291001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657520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391110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54048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374212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0948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04928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91143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36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59562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64587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96213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36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96823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52949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7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microsoft.com/office/2007/relationships/hdphoto" Target="../media/hdphoto1.wdp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, title &amp; list + nodes"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2"/>
          <p:cNvSpPr txBox="1">
            <a:spLocks/>
          </p:cNvSpPr>
          <p:nvPr userDrawn="1"/>
        </p:nvSpPr>
        <p:spPr>
          <a:xfrm>
            <a:off x="438311" y="1231464"/>
            <a:ext cx="9229228" cy="41722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54862" marR="0" indent="-254862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itchFamily="34" charset="0"/>
              <a:buChar char="•"/>
              <a:tabLst/>
              <a:defRPr sz="2701" kern="1200" spc="-53" baseline="0">
                <a:solidFill>
                  <a:srgbClr val="333333"/>
                </a:solidFill>
                <a:latin typeface="+mj-lt"/>
                <a:ea typeface="+mn-ea"/>
                <a:cs typeface="+mn-cs"/>
              </a:defRPr>
            </a:lvl1pPr>
            <a:lvl2pPr marL="429931" marR="0" indent="-175069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/>
              <a:defRPr sz="18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2pPr>
            <a:lvl3pPr marL="599044" marR="0" indent="-169114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>
                <a:tab pos="599044" algn="l"/>
              </a:tabLst>
              <a:defRPr sz="18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3pPr>
            <a:lvl4pPr marL="772922" marR="0" indent="-173878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/>
              <a:defRPr sz="15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4pPr>
            <a:lvl5pPr marL="942036" marR="0" indent="-169114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>
                <a:tab pos="942036" algn="l"/>
              </a:tabLst>
              <a:defRPr sz="15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5pPr>
            <a:lvl6pPr marL="1886377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355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333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311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Clr>
                <a:srgbClr val="0071BC"/>
              </a:buClr>
              <a:buSzPct val="120000"/>
              <a:buFont typeface="Segoe UI Light" panose="020B0502040204020203" pitchFamily="34" charset="0"/>
              <a:buNone/>
            </a:pPr>
            <a:br>
              <a:rPr lang="en-US" sz="1400" dirty="0"/>
            </a:br>
            <a:endParaRPr lang="en-US" sz="1400" dirty="0"/>
          </a:p>
        </p:txBody>
      </p:sp>
      <p:sp>
        <p:nvSpPr>
          <p:cNvPr id="4" name="Text Placeholder 12">
            <a:extLst>
              <a:ext uri="{FF2B5EF4-FFF2-40B4-BE49-F238E27FC236}">
                <a16:creationId xmlns:a16="http://schemas.microsoft.com/office/drawing/2014/main" id="{E46512F4-588A-4FDF-9F42-594AFFBFDBA2}"/>
              </a:ext>
            </a:extLst>
          </p:cNvPr>
          <p:cNvSpPr txBox="1">
            <a:spLocks/>
          </p:cNvSpPr>
          <p:nvPr userDrawn="1"/>
        </p:nvSpPr>
        <p:spPr>
          <a:xfrm>
            <a:off x="598970" y="1247722"/>
            <a:ext cx="7609337" cy="388935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54862" marR="0" indent="-254862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itchFamily="34" charset="0"/>
              <a:buChar char="•"/>
              <a:tabLst/>
              <a:defRPr sz="2701" kern="1200" spc="-53" baseline="0">
                <a:solidFill>
                  <a:srgbClr val="333333"/>
                </a:solidFill>
                <a:latin typeface="+mj-lt"/>
                <a:ea typeface="+mn-ea"/>
                <a:cs typeface="+mn-cs"/>
              </a:defRPr>
            </a:lvl1pPr>
            <a:lvl2pPr marL="429931" marR="0" indent="-175069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/>
              <a:defRPr sz="18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2pPr>
            <a:lvl3pPr marL="599044" marR="0" indent="-169114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>
                <a:tab pos="599044" algn="l"/>
              </a:tabLst>
              <a:defRPr sz="18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3pPr>
            <a:lvl4pPr marL="772922" marR="0" indent="-173878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/>
              <a:defRPr sz="15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4pPr>
            <a:lvl5pPr marL="942036" marR="0" indent="-169114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>
                <a:tab pos="942036" algn="l"/>
              </a:tabLst>
              <a:defRPr sz="15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5pPr>
            <a:lvl6pPr marL="1886377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355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333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311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Clr>
                <a:srgbClr val="D2421F"/>
              </a:buClr>
              <a:buSzPct val="100000"/>
              <a:buNone/>
            </a:pPr>
            <a:r>
              <a:rPr lang="en-US" sz="1400" dirty="0">
                <a:solidFill>
                  <a:schemeClr val="tx1">
                    <a:lumMod val="50000"/>
                  </a:schemeClr>
                </a:solidFill>
              </a:rPr>
              <a:t> </a:t>
            </a:r>
            <a:br>
              <a:rPr lang="en-US" sz="1400" dirty="0"/>
            </a:br>
            <a:endParaRPr lang="en-US" sz="1400" dirty="0"/>
          </a:p>
        </p:txBody>
      </p:sp>
      <p:sp>
        <p:nvSpPr>
          <p:cNvPr id="26" name="Text Placeholder 6">
            <a:extLst>
              <a:ext uri="{FF2B5EF4-FFF2-40B4-BE49-F238E27FC236}">
                <a16:creationId xmlns:a16="http://schemas.microsoft.com/office/drawing/2014/main" id="{9EC5332B-DD29-495D-B16D-7DA5AEED309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8865" y="1405200"/>
            <a:ext cx="8936019" cy="3889357"/>
          </a:xfrm>
          <a:prstGeom prst="rect">
            <a:avLst/>
          </a:prstGeom>
        </p:spPr>
        <p:txBody>
          <a:bodyPr/>
          <a:lstStyle>
            <a:lvl1pPr marL="285750" indent="-285750">
              <a:lnSpc>
                <a:spcPct val="200000"/>
              </a:lnSpc>
              <a:buClr>
                <a:srgbClr val="FFC000"/>
              </a:buClr>
              <a:buSzPct val="120000"/>
              <a:buFont typeface="Wingdings" panose="05000000000000000000" pitchFamily="2" charset="2"/>
              <a:buChar char="§"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  <a:lvl2pPr>
              <a:defRPr sz="1400"/>
            </a:lvl2pPr>
          </a:lstStyle>
          <a:p>
            <a:pPr lvl="0"/>
            <a:endParaRPr lang="en-US" dirty="0"/>
          </a:p>
          <a:p>
            <a:pPr lvl="1"/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1F82CC6-9E8E-4DF3-9AD1-A399C8F199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8311" y="228602"/>
            <a:ext cx="8936019" cy="646331"/>
          </a:xfrm>
          <a:prstGeom prst="rect">
            <a:avLst/>
          </a:prstGeom>
        </p:spPr>
        <p:txBody>
          <a:bodyPr anchor="ctr"/>
          <a:lstStyle>
            <a:lvl1pPr>
              <a:defRPr sz="2800" b="0">
                <a:solidFill>
                  <a:srgbClr val="732B6B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5E5ED528-717B-4CE6-B777-0321F74BF26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22055" y="5240654"/>
            <a:ext cx="1377013" cy="1357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0541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onation"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EAE87E5-C4C4-41DF-A854-B0D03BD5C548}"/>
              </a:ext>
            </a:extLst>
          </p:cNvPr>
          <p:cNvSpPr txBox="1"/>
          <p:nvPr userDrawn="1"/>
        </p:nvSpPr>
        <p:spPr>
          <a:xfrm>
            <a:off x="0" y="2042428"/>
            <a:ext cx="12192000" cy="1554480"/>
          </a:xfrm>
          <a:prstGeom prst="rect">
            <a:avLst/>
          </a:prstGeom>
          <a:solidFill>
            <a:srgbClr val="732B6B"/>
          </a:solidFill>
        </p:spPr>
        <p:txBody>
          <a:bodyPr wrap="square" lIns="0" tIns="0" rIns="0" bIns="0" rtlCol="0">
            <a:spAutoFit/>
          </a:bodyPr>
          <a:lstStyle/>
          <a:p>
            <a:endParaRPr lang="en-US" sz="2400" spc="-70" dirty="0">
              <a:solidFill>
                <a:srgbClr val="732B6B"/>
              </a:solidFill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EF71C5F-7712-4A89-AFF5-B1565E2D89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496502"/>
            <a:ext cx="12083969" cy="646331"/>
          </a:xfrm>
          <a:prstGeom prst="rect">
            <a:avLst/>
          </a:prstGeom>
        </p:spPr>
        <p:txBody>
          <a:bodyPr anchor="ctr"/>
          <a:lstStyle>
            <a:lvl1pPr algn="ctr">
              <a:defRPr sz="28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02907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edback"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959FAB3-6E60-49D3-A5A3-427FD6280301}"/>
              </a:ext>
            </a:extLst>
          </p:cNvPr>
          <p:cNvSpPr txBox="1"/>
          <p:nvPr userDrawn="1"/>
        </p:nvSpPr>
        <p:spPr>
          <a:xfrm>
            <a:off x="399894" y="441290"/>
            <a:ext cx="1980670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800" b="1" spc="-7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MICROSOFT 365</a:t>
            </a:r>
          </a:p>
          <a:p>
            <a:r>
              <a:rPr lang="en-US" sz="1800" b="1" spc="-70" dirty="0">
                <a:solidFill>
                  <a:srgbClr val="732B6B"/>
                </a:solidFill>
              </a:rPr>
              <a:t>Virtual </a:t>
            </a:r>
            <a:r>
              <a:rPr lang="en-US" sz="1800" b="1" i="1" spc="-70" dirty="0">
                <a:solidFill>
                  <a:srgbClr val="008192"/>
                </a:solidFill>
              </a:rPr>
              <a:t>MARATHON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641A21-FB7A-4DC5-8E52-244DADD9AAF0}"/>
              </a:ext>
            </a:extLst>
          </p:cNvPr>
          <p:cNvSpPr txBox="1"/>
          <p:nvPr userDrawn="1"/>
        </p:nvSpPr>
        <p:spPr>
          <a:xfrm>
            <a:off x="9336496" y="441290"/>
            <a:ext cx="2455610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1800" b="1" spc="-70" dirty="0">
                <a:solidFill>
                  <a:srgbClr val="008192"/>
                </a:solidFill>
              </a:rPr>
              <a:t>May 27 &amp; 28, 2020</a:t>
            </a:r>
          </a:p>
          <a:p>
            <a:pPr algn="r"/>
            <a:r>
              <a:rPr lang="en-US" sz="1800" b="1" spc="-70" dirty="0">
                <a:solidFill>
                  <a:srgbClr val="008192"/>
                </a:solidFill>
              </a:rPr>
              <a:t>36 hours / 2 days</a:t>
            </a:r>
          </a:p>
        </p:txBody>
      </p:sp>
    </p:spTree>
    <p:extLst>
      <p:ext uri="{BB962C8B-B14F-4D97-AF65-F5344CB8AC3E}">
        <p14:creationId xmlns:p14="http://schemas.microsoft.com/office/powerpoint/2010/main" val="4700267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 + nodes"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EAE87E5-C4C4-41DF-A854-B0D03BD5C548}"/>
              </a:ext>
            </a:extLst>
          </p:cNvPr>
          <p:cNvSpPr txBox="1"/>
          <p:nvPr userDrawn="1"/>
        </p:nvSpPr>
        <p:spPr>
          <a:xfrm>
            <a:off x="0" y="1324790"/>
            <a:ext cx="12192000" cy="1554480"/>
          </a:xfrm>
          <a:prstGeom prst="rect">
            <a:avLst/>
          </a:prstGeom>
          <a:solidFill>
            <a:srgbClr val="732B6B"/>
          </a:solidFill>
        </p:spPr>
        <p:txBody>
          <a:bodyPr wrap="square" lIns="0" tIns="0" rIns="0" bIns="0" rtlCol="0">
            <a:spAutoFit/>
          </a:bodyPr>
          <a:lstStyle/>
          <a:p>
            <a:endParaRPr lang="en-US" sz="2400" spc="-70" dirty="0">
              <a:solidFill>
                <a:srgbClr val="732B6B"/>
              </a:solidFill>
            </a:endParaRP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77C6344-5B9A-447F-9A5F-257D2D37116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37725" y="2464221"/>
            <a:ext cx="2834640" cy="2834640"/>
          </a:xfrm>
          <a:prstGeom prst="ellipse">
            <a:avLst/>
          </a:prstGeom>
          <a:ln w="101600">
            <a:solidFill>
              <a:srgbClr val="33B0B7"/>
            </a:solidFill>
          </a:ln>
        </p:spPr>
        <p:txBody>
          <a:bodyPr/>
          <a:lstStyle/>
          <a:p>
            <a:endParaRPr lang="en-US" dirty="0"/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0AF3621E-A65A-47DC-83E1-003DBAF1BF0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10090" y="3103363"/>
            <a:ext cx="7152505" cy="2958714"/>
          </a:xfrm>
          <a:prstGeom prst="rect">
            <a:avLst/>
          </a:prstGeom>
        </p:spPr>
        <p:txBody>
          <a:bodyPr/>
          <a:lstStyle>
            <a:lvl1pPr marL="285750" indent="-285750">
              <a:lnSpc>
                <a:spcPct val="200000"/>
              </a:lnSpc>
              <a:buClr>
                <a:srgbClr val="FFC000"/>
              </a:buClr>
              <a:buSzPct val="120000"/>
              <a:buFont typeface="Wingdings" panose="05000000000000000000" pitchFamily="2" charset="2"/>
              <a:buChar char="§"/>
              <a:defRPr sz="1600" b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EF71C5F-7712-4A89-AFF5-B1565E2D89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89071" y="1778864"/>
            <a:ext cx="7152505" cy="646331"/>
          </a:xfrm>
          <a:prstGeom prst="rect">
            <a:avLst/>
          </a:prstGeom>
        </p:spPr>
        <p:txBody>
          <a:bodyPr anchor="ctr"/>
          <a:lstStyle>
            <a:lvl1pPr>
              <a:defRPr sz="28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B996D851-8CD5-489B-84F2-FAFCFECE693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21694"/>
          <a:stretch/>
        </p:blipFill>
        <p:spPr>
          <a:xfrm>
            <a:off x="541280" y="-1"/>
            <a:ext cx="3306571" cy="2610783"/>
          </a:xfrm>
          <a:prstGeom prst="rect">
            <a:avLst/>
          </a:prstGeom>
        </p:spPr>
      </p:pic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F7234094-C5AB-4D98-A801-C1B532EFEF1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760746" y="448056"/>
            <a:ext cx="920710" cy="907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3337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Just runners"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AD38524C-52CD-4F71-A128-ABD0A81E6DF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22055" y="5240654"/>
            <a:ext cx="1377013" cy="1357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4661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runners"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BC25B8D-7317-4DA1-B442-25D5C30F15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8311" y="228602"/>
            <a:ext cx="8936019" cy="646331"/>
          </a:xfrm>
          <a:prstGeom prst="rect">
            <a:avLst/>
          </a:prstGeom>
        </p:spPr>
        <p:txBody>
          <a:bodyPr anchor="ctr"/>
          <a:lstStyle>
            <a:lvl1pPr>
              <a:defRPr sz="2800" b="0">
                <a:solidFill>
                  <a:srgbClr val="732B6B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DF7930E6-961D-406A-9853-C544462F03B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22055" y="5240654"/>
            <a:ext cx="1377013" cy="1357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9404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nners + nodes"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203C40F4-F0EB-4BEF-BE9B-A33D5E7DE87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22055" y="5240654"/>
            <a:ext cx="1377013" cy="1357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3095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tto + nodes"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lose up of a logo&#10;&#10;Description automatically generated">
            <a:extLst>
              <a:ext uri="{FF2B5EF4-FFF2-40B4-BE49-F238E27FC236}">
                <a16:creationId xmlns:a16="http://schemas.microsoft.com/office/drawing/2014/main" id="{B4A9DED7-B084-4E36-8981-C3EF99463D2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22055" y="5240654"/>
            <a:ext cx="1377013" cy="1357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43262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+ nodes"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C1EF4E00-3443-424F-94DB-D1169ADFF061}"/>
              </a:ext>
            </a:extLst>
          </p:cNvPr>
          <p:cNvSpPr txBox="1"/>
          <p:nvPr userDrawn="1"/>
        </p:nvSpPr>
        <p:spPr>
          <a:xfrm>
            <a:off x="0" y="1324790"/>
            <a:ext cx="12192000" cy="1554480"/>
          </a:xfrm>
          <a:prstGeom prst="rect">
            <a:avLst/>
          </a:prstGeom>
          <a:solidFill>
            <a:srgbClr val="732B6B"/>
          </a:solidFill>
        </p:spPr>
        <p:txBody>
          <a:bodyPr wrap="square" lIns="0" tIns="0" rIns="0" bIns="0" rtlCol="0">
            <a:spAutoFit/>
          </a:bodyPr>
          <a:lstStyle/>
          <a:p>
            <a:endParaRPr lang="en-US" sz="2400" spc="-70" dirty="0">
              <a:solidFill>
                <a:srgbClr val="732B6B"/>
              </a:solidFill>
            </a:endParaRP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924200D9-7F14-4CD6-ACA3-BAA1BFFC37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10090" y="3103363"/>
            <a:ext cx="7152505" cy="2958714"/>
          </a:xfrm>
          <a:prstGeom prst="rect">
            <a:avLst/>
          </a:prstGeom>
        </p:spPr>
        <p:txBody>
          <a:bodyPr/>
          <a:lstStyle>
            <a:lvl1pPr marL="285750" indent="-285750">
              <a:lnSpc>
                <a:spcPct val="200000"/>
              </a:lnSpc>
              <a:buClr>
                <a:srgbClr val="FFC000"/>
              </a:buClr>
              <a:buSzPct val="120000"/>
              <a:buFont typeface="Wingdings" panose="05000000000000000000" pitchFamily="2" charset="2"/>
              <a:buChar char="§"/>
              <a:defRPr sz="1600" b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pPr lvl="0"/>
            <a:endParaRPr lang="en-US" dirty="0"/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DEF43613-BB24-4323-B010-4A248296C72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760746" y="448056"/>
            <a:ext cx="920710" cy="907986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1B2060C2-D725-4695-88DB-16ECB7EFD8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89071" y="1778864"/>
            <a:ext cx="7152505" cy="646331"/>
          </a:xfrm>
          <a:prstGeom prst="rect">
            <a:avLst/>
          </a:prstGeom>
        </p:spPr>
        <p:txBody>
          <a:bodyPr anchor="ctr"/>
          <a:lstStyle>
            <a:lvl1pPr>
              <a:defRPr sz="28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3" name="Picture 12" descr="A picture containing object&#10;&#10;Description automatically generated">
            <a:extLst>
              <a:ext uri="{FF2B5EF4-FFF2-40B4-BE49-F238E27FC236}">
                <a16:creationId xmlns:a16="http://schemas.microsoft.com/office/drawing/2014/main" id="{28410194-A04A-45CE-A7C0-02DFA788C3F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9081" y="1778864"/>
            <a:ext cx="2430910" cy="3075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05449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 &amp; logos"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AF52F2A-C4BA-4109-B18F-2F327A00307F}"/>
              </a:ext>
            </a:extLst>
          </p:cNvPr>
          <p:cNvSpPr txBox="1"/>
          <p:nvPr userDrawn="1"/>
        </p:nvSpPr>
        <p:spPr>
          <a:xfrm>
            <a:off x="399894" y="386426"/>
            <a:ext cx="1980670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800" b="1" spc="-7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MICROSOFT 365</a:t>
            </a:r>
          </a:p>
          <a:p>
            <a:r>
              <a:rPr lang="en-US" sz="1800" b="1" spc="-70" dirty="0">
                <a:solidFill>
                  <a:srgbClr val="732B6B"/>
                </a:solidFill>
              </a:rPr>
              <a:t>Virtual </a:t>
            </a:r>
            <a:r>
              <a:rPr lang="en-US" sz="1800" b="1" i="1" spc="-70" dirty="0">
                <a:solidFill>
                  <a:srgbClr val="008192"/>
                </a:solidFill>
              </a:rPr>
              <a:t>MARATHON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96C12E-C0B8-4D94-8093-C4D614B5C139}"/>
              </a:ext>
            </a:extLst>
          </p:cNvPr>
          <p:cNvSpPr txBox="1"/>
          <p:nvPr userDrawn="1"/>
        </p:nvSpPr>
        <p:spPr>
          <a:xfrm>
            <a:off x="9336498" y="386426"/>
            <a:ext cx="2455610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1800" b="1" spc="-70" dirty="0">
                <a:solidFill>
                  <a:srgbClr val="008192"/>
                </a:solidFill>
              </a:rPr>
              <a:t>May 27 &amp; 28, 2020</a:t>
            </a:r>
          </a:p>
          <a:p>
            <a:pPr algn="r"/>
            <a:r>
              <a:rPr lang="en-US" sz="1800" b="1" spc="-70" dirty="0">
                <a:solidFill>
                  <a:srgbClr val="008192"/>
                </a:solidFill>
              </a:rPr>
              <a:t>36 hours / 2 days</a:t>
            </a:r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CDBCBB83-DEAE-4723-9FE6-117D5D333C2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22055" y="5240654"/>
            <a:ext cx="1377013" cy="1357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33292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 &amp; logos + nodes"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AF52F2A-C4BA-4109-B18F-2F327A00307F}"/>
              </a:ext>
            </a:extLst>
          </p:cNvPr>
          <p:cNvSpPr txBox="1"/>
          <p:nvPr userDrawn="1"/>
        </p:nvSpPr>
        <p:spPr>
          <a:xfrm>
            <a:off x="399894" y="441290"/>
            <a:ext cx="1980670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800" b="1" spc="-7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MICROSOFT 365</a:t>
            </a:r>
          </a:p>
          <a:p>
            <a:r>
              <a:rPr lang="en-US" sz="1800" b="1" spc="-70" dirty="0">
                <a:solidFill>
                  <a:srgbClr val="732B6B"/>
                </a:solidFill>
              </a:rPr>
              <a:t>Virtual </a:t>
            </a:r>
            <a:r>
              <a:rPr lang="en-US" sz="1800" b="1" i="1" spc="-70" dirty="0">
                <a:solidFill>
                  <a:srgbClr val="008192"/>
                </a:solidFill>
              </a:rPr>
              <a:t>MARATHON</a:t>
            </a:r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F2300D0E-FB5C-4159-9B1B-CA779827D72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22055" y="5240654"/>
            <a:ext cx="1377013" cy="135798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696C12E-C0B8-4D94-8093-C4D614B5C139}"/>
              </a:ext>
            </a:extLst>
          </p:cNvPr>
          <p:cNvSpPr txBox="1"/>
          <p:nvPr userDrawn="1"/>
        </p:nvSpPr>
        <p:spPr>
          <a:xfrm>
            <a:off x="9336496" y="441290"/>
            <a:ext cx="2455610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1800" b="1" spc="-70" dirty="0">
                <a:solidFill>
                  <a:srgbClr val="008192"/>
                </a:solidFill>
              </a:rPr>
              <a:t>May 27 &amp; 28, 2020</a:t>
            </a:r>
          </a:p>
          <a:p>
            <a:pPr algn="r"/>
            <a:r>
              <a:rPr lang="en-US" sz="1800" b="1" spc="-70" dirty="0">
                <a:solidFill>
                  <a:srgbClr val="008192"/>
                </a:solidFill>
              </a:rPr>
              <a:t>36 hours / 2 days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11AEAA-0FAE-44D7-8696-8C6800C42214}"/>
              </a:ext>
            </a:extLst>
          </p:cNvPr>
          <p:cNvSpPr txBox="1"/>
          <p:nvPr userDrawn="1"/>
        </p:nvSpPr>
        <p:spPr>
          <a:xfrm>
            <a:off x="0" y="2038022"/>
            <a:ext cx="12192000" cy="1554480"/>
          </a:xfrm>
          <a:prstGeom prst="rect">
            <a:avLst/>
          </a:prstGeom>
          <a:solidFill>
            <a:srgbClr val="732B6B"/>
          </a:solidFill>
        </p:spPr>
        <p:txBody>
          <a:bodyPr wrap="square" lIns="0" tIns="0" rIns="0" bIns="0" rtlCol="0">
            <a:spAutoFit/>
          </a:bodyPr>
          <a:lstStyle/>
          <a:p>
            <a:endParaRPr lang="en-US" sz="2400" spc="-70" dirty="0">
              <a:solidFill>
                <a:srgbClr val="732B6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23211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, title, list &amp; runners"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2"/>
          <p:cNvSpPr txBox="1">
            <a:spLocks/>
          </p:cNvSpPr>
          <p:nvPr userDrawn="1"/>
        </p:nvSpPr>
        <p:spPr>
          <a:xfrm>
            <a:off x="438311" y="1231464"/>
            <a:ext cx="9229228" cy="41722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54862" marR="0" indent="-254862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itchFamily="34" charset="0"/>
              <a:buChar char="•"/>
              <a:tabLst/>
              <a:defRPr sz="2701" kern="1200" spc="-53" baseline="0">
                <a:solidFill>
                  <a:srgbClr val="333333"/>
                </a:solidFill>
                <a:latin typeface="+mj-lt"/>
                <a:ea typeface="+mn-ea"/>
                <a:cs typeface="+mn-cs"/>
              </a:defRPr>
            </a:lvl1pPr>
            <a:lvl2pPr marL="429931" marR="0" indent="-175069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/>
              <a:defRPr sz="18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2pPr>
            <a:lvl3pPr marL="599044" marR="0" indent="-169114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>
                <a:tab pos="599044" algn="l"/>
              </a:tabLst>
              <a:defRPr sz="18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3pPr>
            <a:lvl4pPr marL="772922" marR="0" indent="-173878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/>
              <a:defRPr sz="15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4pPr>
            <a:lvl5pPr marL="942036" marR="0" indent="-169114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>
                <a:tab pos="942036" algn="l"/>
              </a:tabLst>
              <a:defRPr sz="15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5pPr>
            <a:lvl6pPr marL="1886377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355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333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311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Clr>
                <a:srgbClr val="0071BC"/>
              </a:buClr>
              <a:buSzPct val="120000"/>
              <a:buFont typeface="Segoe UI Light" panose="020B0502040204020203" pitchFamily="34" charset="0"/>
              <a:buNone/>
            </a:pPr>
            <a:br>
              <a:rPr lang="en-US" sz="1400" dirty="0"/>
            </a:br>
            <a:endParaRPr lang="en-US" sz="1400" dirty="0"/>
          </a:p>
        </p:txBody>
      </p:sp>
      <p:sp>
        <p:nvSpPr>
          <p:cNvPr id="4" name="Text Placeholder 12">
            <a:extLst>
              <a:ext uri="{FF2B5EF4-FFF2-40B4-BE49-F238E27FC236}">
                <a16:creationId xmlns:a16="http://schemas.microsoft.com/office/drawing/2014/main" id="{E46512F4-588A-4FDF-9F42-594AFFBFDBA2}"/>
              </a:ext>
            </a:extLst>
          </p:cNvPr>
          <p:cNvSpPr txBox="1">
            <a:spLocks/>
          </p:cNvSpPr>
          <p:nvPr userDrawn="1"/>
        </p:nvSpPr>
        <p:spPr>
          <a:xfrm>
            <a:off x="598970" y="1247722"/>
            <a:ext cx="7609337" cy="388935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54862" marR="0" indent="-254862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itchFamily="34" charset="0"/>
              <a:buChar char="•"/>
              <a:tabLst/>
              <a:defRPr sz="2701" kern="1200" spc="-53" baseline="0">
                <a:solidFill>
                  <a:srgbClr val="333333"/>
                </a:solidFill>
                <a:latin typeface="+mj-lt"/>
                <a:ea typeface="+mn-ea"/>
                <a:cs typeface="+mn-cs"/>
              </a:defRPr>
            </a:lvl1pPr>
            <a:lvl2pPr marL="429931" marR="0" indent="-175069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/>
              <a:defRPr sz="18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2pPr>
            <a:lvl3pPr marL="599044" marR="0" indent="-169114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>
                <a:tab pos="599044" algn="l"/>
              </a:tabLst>
              <a:defRPr sz="18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3pPr>
            <a:lvl4pPr marL="772922" marR="0" indent="-173878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/>
              <a:defRPr sz="15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4pPr>
            <a:lvl5pPr marL="942036" marR="0" indent="-169114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>
                <a:tab pos="942036" algn="l"/>
              </a:tabLst>
              <a:defRPr sz="15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5pPr>
            <a:lvl6pPr marL="1886377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355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333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311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Clr>
                <a:srgbClr val="D2421F"/>
              </a:buClr>
              <a:buSzPct val="100000"/>
              <a:buNone/>
            </a:pPr>
            <a:r>
              <a:rPr lang="en-US" sz="1400" dirty="0">
                <a:solidFill>
                  <a:schemeClr val="tx1">
                    <a:lumMod val="50000"/>
                  </a:schemeClr>
                </a:solidFill>
              </a:rPr>
              <a:t> </a:t>
            </a:r>
            <a:br>
              <a:rPr lang="en-US" sz="1400" dirty="0"/>
            </a:br>
            <a:endParaRPr lang="en-US" sz="1400" dirty="0"/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3ADC3628-489A-4FCD-BA0B-A74BC521481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548127" y="4444184"/>
            <a:ext cx="900924" cy="888473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0AAAC9EC-2C34-4464-A504-494F043760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8311" y="228602"/>
            <a:ext cx="8936019" cy="646331"/>
          </a:xfrm>
          <a:prstGeom prst="rect">
            <a:avLst/>
          </a:prstGeom>
        </p:spPr>
        <p:txBody>
          <a:bodyPr anchor="ctr"/>
          <a:lstStyle>
            <a:lvl1pPr>
              <a:defRPr sz="2800" b="0">
                <a:solidFill>
                  <a:srgbClr val="732B6B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39DC36A1-09EE-4B4F-8CC8-B922ECA2AE1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8865" y="1405200"/>
            <a:ext cx="8936019" cy="3889357"/>
          </a:xfrm>
          <a:prstGeom prst="rect">
            <a:avLst/>
          </a:prstGeom>
        </p:spPr>
        <p:txBody>
          <a:bodyPr/>
          <a:lstStyle>
            <a:lvl1pPr marL="285750" indent="-285750">
              <a:lnSpc>
                <a:spcPct val="200000"/>
              </a:lnSpc>
              <a:buClr>
                <a:srgbClr val="FFC000"/>
              </a:buClr>
              <a:buSzPct val="120000"/>
              <a:buFont typeface="Wingdings" panose="05000000000000000000" pitchFamily="2" charset="2"/>
              <a:buChar char="§"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  <a:lvl2pPr>
              <a:defRPr sz="1400"/>
            </a:lvl2pPr>
          </a:lstStyle>
          <a:p>
            <a:pPr lvl="0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220686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ckground &amp; logos + nodes"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AF52F2A-C4BA-4109-B18F-2F327A00307F}"/>
              </a:ext>
            </a:extLst>
          </p:cNvPr>
          <p:cNvSpPr txBox="1"/>
          <p:nvPr userDrawn="1"/>
        </p:nvSpPr>
        <p:spPr>
          <a:xfrm>
            <a:off x="399894" y="441290"/>
            <a:ext cx="1980670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800" b="1" spc="-7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MICROSOFT 365</a:t>
            </a:r>
          </a:p>
          <a:p>
            <a:r>
              <a:rPr lang="en-US" sz="1800" b="1" spc="-70" dirty="0">
                <a:solidFill>
                  <a:srgbClr val="732B6B"/>
                </a:solidFill>
              </a:rPr>
              <a:t>Virtual </a:t>
            </a:r>
            <a:r>
              <a:rPr lang="en-US" sz="1800" b="1" i="1" spc="-70" dirty="0">
                <a:solidFill>
                  <a:srgbClr val="008192"/>
                </a:solidFill>
              </a:rPr>
              <a:t>MARATHON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96C12E-C0B8-4D94-8093-C4D614B5C139}"/>
              </a:ext>
            </a:extLst>
          </p:cNvPr>
          <p:cNvSpPr txBox="1"/>
          <p:nvPr userDrawn="1"/>
        </p:nvSpPr>
        <p:spPr>
          <a:xfrm>
            <a:off x="9336498" y="441290"/>
            <a:ext cx="2455610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1800" b="1" spc="-70" dirty="0">
                <a:solidFill>
                  <a:srgbClr val="008192"/>
                </a:solidFill>
              </a:rPr>
              <a:t>May 27 &amp; 28, 2020</a:t>
            </a:r>
          </a:p>
          <a:p>
            <a:pPr algn="r"/>
            <a:r>
              <a:rPr lang="en-US" sz="1800" b="1" spc="-70" dirty="0">
                <a:solidFill>
                  <a:srgbClr val="008192"/>
                </a:solidFill>
              </a:rPr>
              <a:t>36 hours / 2 days</a:t>
            </a:r>
          </a:p>
        </p:txBody>
      </p: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BF75D771-6646-4E67-9F5E-A4BC4C014B1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22055" y="5240654"/>
            <a:ext cx="1377013" cy="1357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01481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Just blank"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0"/>
          <p:cNvSpPr txBox="1">
            <a:spLocks/>
          </p:cNvSpPr>
          <p:nvPr userDrawn="1"/>
        </p:nvSpPr>
        <p:spPr>
          <a:xfrm>
            <a:off x="0" y="2834358"/>
            <a:ext cx="12192000" cy="1828800"/>
          </a:xfrm>
          <a:prstGeom prst="rect">
            <a:avLst/>
          </a:prstGeom>
        </p:spPr>
        <p:txBody>
          <a:bodyPr>
            <a:noAutofit/>
          </a:bodyPr>
          <a:lstStyle>
            <a:lvl1pPr marL="254862" marR="0" indent="-254862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itchFamily="34" charset="0"/>
              <a:buChar char="•"/>
              <a:tabLst/>
              <a:defRPr sz="2701" kern="1200" spc="-53" baseline="0">
                <a:solidFill>
                  <a:srgbClr val="333333"/>
                </a:solidFill>
                <a:latin typeface="+mj-lt"/>
                <a:ea typeface="+mn-ea"/>
                <a:cs typeface="+mn-cs"/>
              </a:defRPr>
            </a:lvl1pPr>
            <a:lvl2pPr marL="429931" marR="0" indent="-175069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/>
              <a:defRPr sz="18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2pPr>
            <a:lvl3pPr marL="599044" marR="0" indent="-169114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>
                <a:tab pos="599044" algn="l"/>
              </a:tabLst>
              <a:defRPr sz="18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3pPr>
            <a:lvl4pPr marL="772922" marR="0" indent="-173878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/>
              <a:defRPr sz="15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4pPr>
            <a:lvl5pPr marL="942036" marR="0" indent="-169114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>
                <a:tab pos="942036" algn="l"/>
              </a:tabLst>
              <a:defRPr sz="15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5pPr>
            <a:lvl6pPr marL="1886377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355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333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311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endParaRPr lang="en-US" sz="3200" dirty="0">
              <a:solidFill>
                <a:srgbClr val="0071B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08107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0"/>
          <p:cNvSpPr txBox="1">
            <a:spLocks/>
          </p:cNvSpPr>
          <p:nvPr userDrawn="1"/>
        </p:nvSpPr>
        <p:spPr>
          <a:xfrm>
            <a:off x="0" y="2834358"/>
            <a:ext cx="12192000" cy="1828800"/>
          </a:xfrm>
          <a:prstGeom prst="rect">
            <a:avLst/>
          </a:prstGeom>
        </p:spPr>
        <p:txBody>
          <a:bodyPr>
            <a:noAutofit/>
          </a:bodyPr>
          <a:lstStyle>
            <a:lvl1pPr marL="254862" marR="0" indent="-254862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itchFamily="34" charset="0"/>
              <a:buChar char="•"/>
              <a:tabLst/>
              <a:defRPr sz="2701" kern="1200" spc="-53" baseline="0">
                <a:solidFill>
                  <a:srgbClr val="333333"/>
                </a:solidFill>
                <a:latin typeface="+mj-lt"/>
                <a:ea typeface="+mn-ea"/>
                <a:cs typeface="+mn-cs"/>
              </a:defRPr>
            </a:lvl1pPr>
            <a:lvl2pPr marL="429931" marR="0" indent="-175069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/>
              <a:defRPr sz="18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2pPr>
            <a:lvl3pPr marL="599044" marR="0" indent="-169114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>
                <a:tab pos="599044" algn="l"/>
              </a:tabLst>
              <a:defRPr sz="18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3pPr>
            <a:lvl4pPr marL="772922" marR="0" indent="-173878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/>
              <a:defRPr sz="15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4pPr>
            <a:lvl5pPr marL="942036" marR="0" indent="-169114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>
                <a:tab pos="942036" algn="l"/>
              </a:tabLst>
              <a:defRPr sz="15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5pPr>
            <a:lvl6pPr marL="1886377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355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333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311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endParaRPr lang="en-US" sz="3200" dirty="0">
              <a:solidFill>
                <a:srgbClr val="0071BC"/>
              </a:solidFill>
            </a:endParaRP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8BD1567-DAFA-4EF6-B426-643FD6F2BA9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3696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EAE87E5-C4C4-41DF-A854-B0D03BD5C548}"/>
              </a:ext>
            </a:extLst>
          </p:cNvPr>
          <p:cNvSpPr txBox="1"/>
          <p:nvPr userDrawn="1"/>
        </p:nvSpPr>
        <p:spPr>
          <a:xfrm>
            <a:off x="0" y="1324790"/>
            <a:ext cx="12192000" cy="1554480"/>
          </a:xfrm>
          <a:prstGeom prst="rect">
            <a:avLst/>
          </a:prstGeom>
          <a:solidFill>
            <a:srgbClr val="732B6B"/>
          </a:solidFill>
        </p:spPr>
        <p:txBody>
          <a:bodyPr wrap="square" lIns="0" tIns="0" rIns="0" bIns="0" rtlCol="0">
            <a:spAutoFit/>
          </a:bodyPr>
          <a:lstStyle/>
          <a:p>
            <a:endParaRPr lang="en-US" sz="2400" spc="-70">
              <a:solidFill>
                <a:srgbClr val="732B6B"/>
              </a:solidFill>
            </a:endParaRP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77C6344-5B9A-447F-9A5F-257D2D37116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37725" y="2464221"/>
            <a:ext cx="2834640" cy="2834640"/>
          </a:xfrm>
          <a:prstGeom prst="ellipse">
            <a:avLst/>
          </a:prstGeom>
          <a:ln w="101600">
            <a:solidFill>
              <a:srgbClr val="33B0B7"/>
            </a:solidFill>
          </a:ln>
        </p:spPr>
        <p:txBody>
          <a:bodyPr/>
          <a:lstStyle/>
          <a:p>
            <a:endParaRPr lang="en-US"/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0AF3621E-A65A-47DC-83E1-003DBAF1BF0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10090" y="3103363"/>
            <a:ext cx="7152505" cy="2958714"/>
          </a:xfrm>
          <a:prstGeom prst="rect">
            <a:avLst/>
          </a:prstGeom>
        </p:spPr>
        <p:txBody>
          <a:bodyPr/>
          <a:lstStyle>
            <a:lvl1pPr marL="285750" indent="-285750">
              <a:lnSpc>
                <a:spcPct val="200000"/>
              </a:lnSpc>
              <a:buClr>
                <a:srgbClr val="FFC000"/>
              </a:buClr>
              <a:buSzPct val="120000"/>
              <a:buFont typeface="Wingdings" panose="05000000000000000000" pitchFamily="2" charset="2"/>
              <a:buChar char="§"/>
              <a:defRPr sz="1600" b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pPr lvl="0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EF71C5F-7712-4A89-AFF5-B1565E2D89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89071" y="1778864"/>
            <a:ext cx="7152505" cy="646331"/>
          </a:xfrm>
          <a:prstGeom prst="rect">
            <a:avLst/>
          </a:prstGeom>
        </p:spPr>
        <p:txBody>
          <a:bodyPr anchor="ctr"/>
          <a:lstStyle>
            <a:lvl1pPr>
              <a:defRPr sz="28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B996D851-8CD5-489B-84F2-FAFCFECE693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21694"/>
          <a:stretch/>
        </p:blipFill>
        <p:spPr>
          <a:xfrm>
            <a:off x="541280" y="-1"/>
            <a:ext cx="3306571" cy="2610783"/>
          </a:xfrm>
          <a:prstGeom prst="rect">
            <a:avLst/>
          </a:prstGeom>
        </p:spPr>
      </p:pic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F7234094-C5AB-4D98-A801-C1B532EFEF1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760746" y="448056"/>
            <a:ext cx="920710" cy="907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33372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runnets"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BC25B8D-7317-4DA1-B442-25D5C30F15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8311" y="228602"/>
            <a:ext cx="8936019" cy="646331"/>
          </a:xfrm>
          <a:prstGeom prst="rect">
            <a:avLst/>
          </a:prstGeom>
        </p:spPr>
        <p:txBody>
          <a:bodyPr anchor="ctr"/>
          <a:lstStyle>
            <a:lvl1pPr>
              <a:defRPr sz="2800" b="0">
                <a:solidFill>
                  <a:srgbClr val="732B6B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DF7930E6-961D-406A-9853-C544462F03B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22055" y="5240654"/>
            <a:ext cx="1377013" cy="1357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94046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Just runners"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203C40F4-F0EB-4BEF-BE9B-A33D5E7DE87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22055" y="5240654"/>
            <a:ext cx="1377013" cy="1357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30958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s &amp; Runners"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AF52F2A-C4BA-4109-B18F-2F327A00307F}"/>
              </a:ext>
            </a:extLst>
          </p:cNvPr>
          <p:cNvSpPr txBox="1"/>
          <p:nvPr userDrawn="1"/>
        </p:nvSpPr>
        <p:spPr>
          <a:xfrm>
            <a:off x="399894" y="386426"/>
            <a:ext cx="1980670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800" b="1" spc="-70">
                <a:solidFill>
                  <a:schemeClr val="tx1">
                    <a:lumMod val="85000"/>
                    <a:lumOff val="15000"/>
                  </a:schemeClr>
                </a:solidFill>
              </a:rPr>
              <a:t>MICROSOFT 365</a:t>
            </a:r>
          </a:p>
          <a:p>
            <a:r>
              <a:rPr lang="en-US" sz="1800" b="1" spc="-70">
                <a:solidFill>
                  <a:srgbClr val="732B6B"/>
                </a:solidFill>
              </a:rPr>
              <a:t>Virtual </a:t>
            </a:r>
            <a:r>
              <a:rPr lang="en-US" sz="1800" b="1" i="1" spc="-70">
                <a:solidFill>
                  <a:srgbClr val="008192"/>
                </a:solidFill>
              </a:rPr>
              <a:t>MARATHON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96C12E-C0B8-4D94-8093-C4D614B5C139}"/>
              </a:ext>
            </a:extLst>
          </p:cNvPr>
          <p:cNvSpPr txBox="1"/>
          <p:nvPr userDrawn="1"/>
        </p:nvSpPr>
        <p:spPr>
          <a:xfrm>
            <a:off x="9336498" y="386426"/>
            <a:ext cx="2455610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1800" b="1" spc="-70">
                <a:solidFill>
                  <a:srgbClr val="008192"/>
                </a:solidFill>
              </a:rPr>
              <a:t>May 27 &amp; 28, 2020</a:t>
            </a:r>
          </a:p>
          <a:p>
            <a:pPr algn="r"/>
            <a:r>
              <a:rPr lang="en-US" sz="1800" b="1" spc="-70">
                <a:solidFill>
                  <a:srgbClr val="008192"/>
                </a:solidFill>
              </a:rPr>
              <a:t>36 hours / 2 days</a:t>
            </a:r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CDBCBB83-DEAE-4723-9FE6-117D5D333C2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22055" y="5240654"/>
            <a:ext cx="1377013" cy="1357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33292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"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C1EF4E00-3443-424F-94DB-D1169ADFF061}"/>
              </a:ext>
            </a:extLst>
          </p:cNvPr>
          <p:cNvSpPr txBox="1"/>
          <p:nvPr userDrawn="1"/>
        </p:nvSpPr>
        <p:spPr>
          <a:xfrm>
            <a:off x="0" y="1324790"/>
            <a:ext cx="12192000" cy="1554480"/>
          </a:xfrm>
          <a:prstGeom prst="rect">
            <a:avLst/>
          </a:prstGeom>
          <a:solidFill>
            <a:srgbClr val="732B6B"/>
          </a:solidFill>
        </p:spPr>
        <p:txBody>
          <a:bodyPr wrap="square" lIns="0" tIns="0" rIns="0" bIns="0" rtlCol="0">
            <a:spAutoFit/>
          </a:bodyPr>
          <a:lstStyle/>
          <a:p>
            <a:endParaRPr lang="en-US" sz="2400" spc="-70">
              <a:solidFill>
                <a:srgbClr val="732B6B"/>
              </a:solidFill>
            </a:endParaRP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924200D9-7F14-4CD6-ACA3-BAA1BFFC37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10090" y="3103363"/>
            <a:ext cx="7152505" cy="2958714"/>
          </a:xfrm>
          <a:prstGeom prst="rect">
            <a:avLst/>
          </a:prstGeom>
        </p:spPr>
        <p:txBody>
          <a:bodyPr/>
          <a:lstStyle>
            <a:lvl1pPr marL="285750" indent="-285750">
              <a:lnSpc>
                <a:spcPct val="200000"/>
              </a:lnSpc>
              <a:buClr>
                <a:srgbClr val="FFC000"/>
              </a:buClr>
              <a:buSzPct val="120000"/>
              <a:buFont typeface="Wingdings" panose="05000000000000000000" pitchFamily="2" charset="2"/>
              <a:buChar char="§"/>
              <a:defRPr sz="1600" b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pPr lvl="0"/>
            <a:endParaRPr lang="en-US"/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DEF43613-BB24-4323-B010-4A248296C72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760746" y="448056"/>
            <a:ext cx="920710" cy="907986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1B2060C2-D725-4695-88DB-16ECB7EFD8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89071" y="1778864"/>
            <a:ext cx="7152505" cy="646331"/>
          </a:xfrm>
          <a:prstGeom prst="rect">
            <a:avLst/>
          </a:prstGeom>
        </p:spPr>
        <p:txBody>
          <a:bodyPr anchor="ctr"/>
          <a:lstStyle>
            <a:lvl1pPr>
              <a:defRPr sz="28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3" name="Picture 12" descr="A picture containing object&#10;&#10;Description automatically generated">
            <a:extLst>
              <a:ext uri="{FF2B5EF4-FFF2-40B4-BE49-F238E27FC236}">
                <a16:creationId xmlns:a16="http://schemas.microsoft.com/office/drawing/2014/main" id="{28410194-A04A-45CE-A7C0-02DFA788C3F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9081" y="1778864"/>
            <a:ext cx="2430910" cy="3075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05449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AF52F2A-C4BA-4109-B18F-2F327A00307F}"/>
              </a:ext>
            </a:extLst>
          </p:cNvPr>
          <p:cNvSpPr txBox="1"/>
          <p:nvPr userDrawn="1"/>
        </p:nvSpPr>
        <p:spPr>
          <a:xfrm>
            <a:off x="399894" y="441290"/>
            <a:ext cx="1980670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800" b="1" spc="-7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MICROSOFT 365</a:t>
            </a:r>
          </a:p>
          <a:p>
            <a:r>
              <a:rPr lang="en-US" sz="1800" b="1" spc="-70" dirty="0">
                <a:solidFill>
                  <a:srgbClr val="732B6B"/>
                </a:solidFill>
              </a:rPr>
              <a:t>Virtual </a:t>
            </a:r>
            <a:r>
              <a:rPr lang="en-US" sz="1800" b="1" i="1" spc="-70" dirty="0">
                <a:solidFill>
                  <a:srgbClr val="008192"/>
                </a:solidFill>
              </a:rPr>
              <a:t>MARATHON</a:t>
            </a:r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F2300D0E-FB5C-4159-9B1B-CA779827D72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22055" y="5240654"/>
            <a:ext cx="1377013" cy="135798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696C12E-C0B8-4D94-8093-C4D614B5C139}"/>
              </a:ext>
            </a:extLst>
          </p:cNvPr>
          <p:cNvSpPr txBox="1"/>
          <p:nvPr userDrawn="1"/>
        </p:nvSpPr>
        <p:spPr>
          <a:xfrm>
            <a:off x="9336496" y="441290"/>
            <a:ext cx="2455610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1800" b="1" spc="-70" dirty="0">
                <a:solidFill>
                  <a:srgbClr val="008192"/>
                </a:solidFill>
              </a:rPr>
              <a:t>May 27 &amp; 28, 2020</a:t>
            </a:r>
          </a:p>
          <a:p>
            <a:pPr algn="r"/>
            <a:r>
              <a:rPr lang="en-US" sz="1800" b="1" spc="-70" dirty="0">
                <a:solidFill>
                  <a:srgbClr val="008192"/>
                </a:solidFill>
              </a:rPr>
              <a:t>36 hours / 2 days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11AEAA-0FAE-44D7-8696-8C6800C42214}"/>
              </a:ext>
            </a:extLst>
          </p:cNvPr>
          <p:cNvSpPr txBox="1"/>
          <p:nvPr userDrawn="1"/>
        </p:nvSpPr>
        <p:spPr>
          <a:xfrm>
            <a:off x="0" y="2038022"/>
            <a:ext cx="12192000" cy="1554480"/>
          </a:xfrm>
          <a:prstGeom prst="rect">
            <a:avLst/>
          </a:prstGeom>
          <a:solidFill>
            <a:srgbClr val="732B6B"/>
          </a:solidFill>
        </p:spPr>
        <p:txBody>
          <a:bodyPr wrap="square" lIns="0" tIns="0" rIns="0" bIns="0" rtlCol="0">
            <a:spAutoFit/>
          </a:bodyPr>
          <a:lstStyle/>
          <a:p>
            <a:endParaRPr lang="en-US" sz="2400" spc="-70">
              <a:solidFill>
                <a:srgbClr val="732B6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232116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Just blank"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0"/>
          <p:cNvSpPr txBox="1">
            <a:spLocks/>
          </p:cNvSpPr>
          <p:nvPr userDrawn="1"/>
        </p:nvSpPr>
        <p:spPr>
          <a:xfrm>
            <a:off x="0" y="2834358"/>
            <a:ext cx="12192000" cy="1828800"/>
          </a:xfrm>
          <a:prstGeom prst="rect">
            <a:avLst/>
          </a:prstGeom>
        </p:spPr>
        <p:txBody>
          <a:bodyPr>
            <a:noAutofit/>
          </a:bodyPr>
          <a:lstStyle>
            <a:lvl1pPr marL="254862" marR="0" indent="-254862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itchFamily="34" charset="0"/>
              <a:buChar char="•"/>
              <a:tabLst/>
              <a:defRPr sz="2701" kern="1200" spc="-53" baseline="0">
                <a:solidFill>
                  <a:srgbClr val="333333"/>
                </a:solidFill>
                <a:latin typeface="+mj-lt"/>
                <a:ea typeface="+mn-ea"/>
                <a:cs typeface="+mn-cs"/>
              </a:defRPr>
            </a:lvl1pPr>
            <a:lvl2pPr marL="429931" marR="0" indent="-175069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/>
              <a:defRPr sz="18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2pPr>
            <a:lvl3pPr marL="599044" marR="0" indent="-169114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>
                <a:tab pos="599044" algn="l"/>
              </a:tabLst>
              <a:defRPr sz="18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3pPr>
            <a:lvl4pPr marL="772922" marR="0" indent="-173878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/>
              <a:defRPr sz="15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4pPr>
            <a:lvl5pPr marL="942036" marR="0" indent="-169114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>
                <a:tab pos="942036" algn="l"/>
              </a:tabLst>
              <a:defRPr sz="15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5pPr>
            <a:lvl6pPr marL="1886377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355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333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311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endParaRPr lang="en-US" sz="3200">
              <a:solidFill>
                <a:srgbClr val="0071B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0810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+ nodes"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ástupný symbol obrázku 4"/>
          <p:cNvSpPr>
            <a:spLocks noGrp="1"/>
          </p:cNvSpPr>
          <p:nvPr>
            <p:ph type="pic" sz="quarter" idx="10"/>
          </p:nvPr>
        </p:nvSpPr>
        <p:spPr>
          <a:xfrm>
            <a:off x="522514" y="1377538"/>
            <a:ext cx="11147869" cy="485700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endParaRPr lang="cs-CZ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FB0B9DA-38B0-438A-9CD7-4393CBFB50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8311" y="228602"/>
            <a:ext cx="8936019" cy="646331"/>
          </a:xfrm>
          <a:prstGeom prst="rect">
            <a:avLst/>
          </a:prstGeom>
        </p:spPr>
        <p:txBody>
          <a:bodyPr anchor="ctr"/>
          <a:lstStyle>
            <a:lvl1pPr>
              <a:defRPr sz="2800" b="0">
                <a:solidFill>
                  <a:srgbClr val="732B6B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8468574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0"/>
          <p:cNvSpPr txBox="1">
            <a:spLocks/>
          </p:cNvSpPr>
          <p:nvPr userDrawn="1"/>
        </p:nvSpPr>
        <p:spPr>
          <a:xfrm>
            <a:off x="0" y="2834358"/>
            <a:ext cx="12192000" cy="1828800"/>
          </a:xfrm>
          <a:prstGeom prst="rect">
            <a:avLst/>
          </a:prstGeom>
        </p:spPr>
        <p:txBody>
          <a:bodyPr>
            <a:noAutofit/>
          </a:bodyPr>
          <a:lstStyle>
            <a:lvl1pPr marL="254862" marR="0" indent="-254862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itchFamily="34" charset="0"/>
              <a:buChar char="•"/>
              <a:tabLst/>
              <a:defRPr sz="2701" kern="1200" spc="-53" baseline="0">
                <a:solidFill>
                  <a:srgbClr val="333333"/>
                </a:solidFill>
                <a:latin typeface="+mj-lt"/>
                <a:ea typeface="+mn-ea"/>
                <a:cs typeface="+mn-cs"/>
              </a:defRPr>
            </a:lvl1pPr>
            <a:lvl2pPr marL="429931" marR="0" indent="-175069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/>
              <a:defRPr sz="18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2pPr>
            <a:lvl3pPr marL="599044" marR="0" indent="-169114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>
                <a:tab pos="599044" algn="l"/>
              </a:tabLst>
              <a:defRPr sz="18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3pPr>
            <a:lvl4pPr marL="772922" marR="0" indent="-173878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/>
              <a:defRPr sz="15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4pPr>
            <a:lvl5pPr marL="942036" marR="0" indent="-169114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>
                <a:tab pos="942036" algn="l"/>
              </a:tabLst>
              <a:defRPr sz="15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5pPr>
            <a:lvl6pPr marL="1886377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355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333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311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endParaRPr lang="en-US" sz="3200">
              <a:solidFill>
                <a:srgbClr val="0071BC"/>
              </a:solidFill>
            </a:endParaRP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8BD1567-DAFA-4EF6-B426-643FD6F2BA9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3696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onation"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EAE87E5-C4C4-41DF-A854-B0D03BD5C548}"/>
              </a:ext>
            </a:extLst>
          </p:cNvPr>
          <p:cNvSpPr txBox="1"/>
          <p:nvPr userDrawn="1"/>
        </p:nvSpPr>
        <p:spPr>
          <a:xfrm>
            <a:off x="0" y="2042428"/>
            <a:ext cx="12192000" cy="1554480"/>
          </a:xfrm>
          <a:prstGeom prst="rect">
            <a:avLst/>
          </a:prstGeom>
          <a:solidFill>
            <a:srgbClr val="732B6B"/>
          </a:solidFill>
        </p:spPr>
        <p:txBody>
          <a:bodyPr wrap="square" lIns="0" tIns="0" rIns="0" bIns="0" rtlCol="0">
            <a:spAutoFit/>
          </a:bodyPr>
          <a:lstStyle/>
          <a:p>
            <a:endParaRPr lang="en-US" sz="2400" spc="-70" dirty="0">
              <a:solidFill>
                <a:srgbClr val="732B6B"/>
              </a:solidFill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EF71C5F-7712-4A89-AFF5-B1565E2D89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496502"/>
            <a:ext cx="12083969" cy="646331"/>
          </a:xfrm>
          <a:prstGeom prst="rect">
            <a:avLst/>
          </a:prstGeom>
        </p:spPr>
        <p:txBody>
          <a:bodyPr anchor="ctr"/>
          <a:lstStyle>
            <a:lvl1pPr algn="ctr">
              <a:defRPr sz="28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3036633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edback"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959FAB3-6E60-49D3-A5A3-427FD6280301}"/>
              </a:ext>
            </a:extLst>
          </p:cNvPr>
          <p:cNvSpPr txBox="1"/>
          <p:nvPr userDrawn="1"/>
        </p:nvSpPr>
        <p:spPr>
          <a:xfrm>
            <a:off x="399894" y="441290"/>
            <a:ext cx="1980670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800" b="1" spc="-7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MICROSOFT 365</a:t>
            </a:r>
          </a:p>
          <a:p>
            <a:r>
              <a:rPr lang="en-US" sz="1800" b="1" spc="-70" dirty="0">
                <a:solidFill>
                  <a:srgbClr val="732B6B"/>
                </a:solidFill>
              </a:rPr>
              <a:t>Virtual </a:t>
            </a:r>
            <a:r>
              <a:rPr lang="en-US" sz="1800" b="1" i="1" spc="-70" dirty="0">
                <a:solidFill>
                  <a:srgbClr val="008192"/>
                </a:solidFill>
              </a:rPr>
              <a:t>MARATHON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641A21-FB7A-4DC5-8E52-244DADD9AAF0}"/>
              </a:ext>
            </a:extLst>
          </p:cNvPr>
          <p:cNvSpPr txBox="1"/>
          <p:nvPr userDrawn="1"/>
        </p:nvSpPr>
        <p:spPr>
          <a:xfrm>
            <a:off x="9336496" y="441290"/>
            <a:ext cx="2455610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1800" b="1" spc="-70" dirty="0">
                <a:solidFill>
                  <a:srgbClr val="008192"/>
                </a:solidFill>
              </a:rPr>
              <a:t>May 27 &amp; 28, 2020</a:t>
            </a:r>
          </a:p>
          <a:p>
            <a:pPr algn="r"/>
            <a:r>
              <a:rPr lang="en-US" sz="1800" b="1" spc="-70" dirty="0">
                <a:solidFill>
                  <a:srgbClr val="008192"/>
                </a:solidFill>
              </a:rPr>
              <a:t>36 hours / 2 days</a:t>
            </a:r>
          </a:p>
        </p:txBody>
      </p:sp>
    </p:spTree>
    <p:extLst>
      <p:ext uri="{BB962C8B-B14F-4D97-AF65-F5344CB8AC3E}">
        <p14:creationId xmlns:p14="http://schemas.microsoft.com/office/powerpoint/2010/main" val="173837365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Raffle"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C1EF4E00-3443-424F-94DB-D1169ADFF061}"/>
              </a:ext>
            </a:extLst>
          </p:cNvPr>
          <p:cNvSpPr txBox="1"/>
          <p:nvPr userDrawn="1"/>
        </p:nvSpPr>
        <p:spPr>
          <a:xfrm>
            <a:off x="0" y="1324790"/>
            <a:ext cx="12192000" cy="1554480"/>
          </a:xfrm>
          <a:prstGeom prst="rect">
            <a:avLst/>
          </a:prstGeom>
          <a:solidFill>
            <a:srgbClr val="732B6B"/>
          </a:solidFill>
        </p:spPr>
        <p:txBody>
          <a:bodyPr wrap="square" lIns="0" tIns="0" rIns="0" bIns="0" rtlCol="0">
            <a:spAutoFit/>
          </a:bodyPr>
          <a:lstStyle/>
          <a:p>
            <a:endParaRPr lang="en-US" sz="2400" spc="-70" dirty="0">
              <a:solidFill>
                <a:srgbClr val="732B6B"/>
              </a:solidFill>
            </a:endParaRP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924200D9-7F14-4CD6-ACA3-BAA1BFFC37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10090" y="3103363"/>
            <a:ext cx="7152505" cy="2958714"/>
          </a:xfrm>
          <a:prstGeom prst="rect">
            <a:avLst/>
          </a:prstGeom>
        </p:spPr>
        <p:txBody>
          <a:bodyPr/>
          <a:lstStyle>
            <a:lvl1pPr marL="285750" indent="-285750">
              <a:lnSpc>
                <a:spcPct val="200000"/>
              </a:lnSpc>
              <a:buClr>
                <a:srgbClr val="FFC000"/>
              </a:buClr>
              <a:buSzPct val="120000"/>
              <a:buFont typeface="Wingdings" panose="05000000000000000000" pitchFamily="2" charset="2"/>
              <a:buChar char="§"/>
              <a:defRPr sz="1600" b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pPr lvl="0"/>
            <a:endParaRPr lang="en-US" dirty="0"/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DEF43613-BB24-4323-B010-4A248296C72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760746" y="448056"/>
            <a:ext cx="920710" cy="907986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1B2060C2-D725-4695-88DB-16ECB7EFD8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89071" y="1778864"/>
            <a:ext cx="7152505" cy="646331"/>
          </a:xfrm>
          <a:prstGeom prst="rect">
            <a:avLst/>
          </a:prstGeom>
        </p:spPr>
        <p:txBody>
          <a:bodyPr anchor="ctr"/>
          <a:lstStyle>
            <a:lvl1pPr>
              <a:defRPr sz="28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6211199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Just map"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0"/>
          <p:cNvSpPr txBox="1">
            <a:spLocks/>
          </p:cNvSpPr>
          <p:nvPr userDrawn="1"/>
        </p:nvSpPr>
        <p:spPr>
          <a:xfrm>
            <a:off x="0" y="2834358"/>
            <a:ext cx="12192000" cy="1828800"/>
          </a:xfrm>
          <a:prstGeom prst="rect">
            <a:avLst/>
          </a:prstGeom>
        </p:spPr>
        <p:txBody>
          <a:bodyPr>
            <a:noAutofit/>
          </a:bodyPr>
          <a:lstStyle>
            <a:lvl1pPr marL="254862" marR="0" indent="-254862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itchFamily="34" charset="0"/>
              <a:buChar char="•"/>
              <a:tabLst/>
              <a:defRPr sz="2701" kern="1200" spc="-53" baseline="0">
                <a:solidFill>
                  <a:srgbClr val="333333"/>
                </a:solidFill>
                <a:latin typeface="+mj-lt"/>
                <a:ea typeface="+mn-ea"/>
                <a:cs typeface="+mn-cs"/>
              </a:defRPr>
            </a:lvl1pPr>
            <a:lvl2pPr marL="429931" marR="0" indent="-175069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/>
              <a:defRPr sz="18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2pPr>
            <a:lvl3pPr marL="599044" marR="0" indent="-169114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>
                <a:tab pos="599044" algn="l"/>
              </a:tabLst>
              <a:defRPr sz="18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3pPr>
            <a:lvl4pPr marL="772922" marR="0" indent="-173878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/>
              <a:defRPr sz="15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4pPr>
            <a:lvl5pPr marL="942036" marR="0" indent="-169114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>
                <a:tab pos="942036" algn="l"/>
              </a:tabLst>
              <a:defRPr sz="15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5pPr>
            <a:lvl6pPr marL="1886377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355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333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311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endParaRPr lang="en-US" sz="3200" dirty="0">
              <a:solidFill>
                <a:srgbClr val="0071B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946374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ponzors"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0"/>
          <p:cNvSpPr txBox="1">
            <a:spLocks/>
          </p:cNvSpPr>
          <p:nvPr userDrawn="1"/>
        </p:nvSpPr>
        <p:spPr>
          <a:xfrm>
            <a:off x="-17252" y="2808479"/>
            <a:ext cx="12192000" cy="1828800"/>
          </a:xfrm>
          <a:prstGeom prst="rect">
            <a:avLst/>
          </a:prstGeom>
        </p:spPr>
        <p:txBody>
          <a:bodyPr>
            <a:noAutofit/>
          </a:bodyPr>
          <a:lstStyle>
            <a:lvl1pPr marL="254862" marR="0" indent="-254862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itchFamily="34" charset="0"/>
              <a:buChar char="•"/>
              <a:tabLst/>
              <a:defRPr sz="2701" kern="1200" spc="-53" baseline="0">
                <a:solidFill>
                  <a:srgbClr val="333333"/>
                </a:solidFill>
                <a:latin typeface="+mj-lt"/>
                <a:ea typeface="+mn-ea"/>
                <a:cs typeface="+mn-cs"/>
              </a:defRPr>
            </a:lvl1pPr>
            <a:lvl2pPr marL="429931" marR="0" indent="-175069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/>
              <a:defRPr sz="18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2pPr>
            <a:lvl3pPr marL="599044" marR="0" indent="-169114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>
                <a:tab pos="599044" algn="l"/>
              </a:tabLst>
              <a:defRPr sz="18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3pPr>
            <a:lvl4pPr marL="772922" marR="0" indent="-173878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/>
              <a:defRPr sz="15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4pPr>
            <a:lvl5pPr marL="942036" marR="0" indent="-169114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>
                <a:tab pos="942036" algn="l"/>
              </a:tabLst>
              <a:defRPr sz="15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5pPr>
            <a:lvl6pPr marL="1886377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355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333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311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endParaRPr lang="en-US" sz="3200">
              <a:solidFill>
                <a:srgbClr val="0071BC"/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80576F3-5B75-4D17-95BA-F9EF919896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8311" y="228602"/>
            <a:ext cx="8936019" cy="646331"/>
          </a:xfrm>
          <a:prstGeom prst="rect">
            <a:avLst/>
          </a:prstGeom>
        </p:spPr>
        <p:txBody>
          <a:bodyPr anchor="ctr"/>
          <a:lstStyle>
            <a:lvl1pPr>
              <a:defRPr sz="2800" b="0">
                <a:solidFill>
                  <a:srgbClr val="732B6B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1652131F-F74D-488F-BE50-F74D8DF0D78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49701" y="1453932"/>
            <a:ext cx="578138" cy="731520"/>
          </a:xfrm>
          <a:prstGeom prst="rect">
            <a:avLst/>
          </a:prstGeom>
        </p:spPr>
      </p:pic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5228587B-D2E2-4A52-95BF-F96F4A504DC5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549701" y="2802764"/>
            <a:ext cx="578138" cy="731520"/>
          </a:xfrm>
          <a:prstGeom prst="rect">
            <a:avLst/>
          </a:prstGeom>
        </p:spPr>
      </p:pic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6CE2DBC2-ED37-406E-A3A4-CA79DCDDE4BC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549699" y="4684904"/>
            <a:ext cx="578140" cy="731520"/>
          </a:xfrm>
          <a:prstGeom prst="rect">
            <a:avLst/>
          </a:prstGeom>
        </p:spPr>
      </p:pic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1C196BB4-F3C2-4F95-8A0A-AA526DE5E4E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708422" y="1360587"/>
            <a:ext cx="2103120" cy="822960"/>
          </a:xfrm>
          <a:prstGeom prst="rect">
            <a:avLst/>
          </a:pr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0BAD4A95-E9AE-4D16-A1D8-C05CF3305A0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371108" y="1375182"/>
            <a:ext cx="2103120" cy="822960"/>
          </a:xfrm>
          <a:prstGeom prst="rect">
            <a:avLst/>
          </a:pr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F7E8FD9A-23E0-43E9-BDDA-67CE6FB8232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708422" y="2662489"/>
            <a:ext cx="2103120" cy="822960"/>
          </a:xfrm>
          <a:prstGeom prst="rect">
            <a:avLst/>
          </a:pr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504EB18B-48D5-4064-BB8B-F4B51DD2493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708422" y="3964391"/>
            <a:ext cx="2103120" cy="822960"/>
          </a:xfrm>
          <a:prstGeom prst="rect">
            <a:avLst/>
          </a:pr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2A0012F8-5E7B-4653-A6F6-34C9AF192E5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371108" y="3964391"/>
            <a:ext cx="2103120" cy="822960"/>
          </a:xfrm>
          <a:prstGeom prst="rect">
            <a:avLst/>
          </a:pr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973F8DAC-5DE1-466C-95B7-1317AA2992C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033794" y="3964391"/>
            <a:ext cx="2103120" cy="822960"/>
          </a:xfrm>
          <a:prstGeom prst="rect">
            <a:avLst/>
          </a:pr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4" name="Picture Placeholder 7">
            <a:extLst>
              <a:ext uri="{FF2B5EF4-FFF2-40B4-BE49-F238E27FC236}">
                <a16:creationId xmlns:a16="http://schemas.microsoft.com/office/drawing/2014/main" id="{E15018B0-009D-462B-9277-B84DFD9A9EF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708422" y="5266293"/>
            <a:ext cx="2103120" cy="822960"/>
          </a:xfrm>
          <a:prstGeom prst="rect">
            <a:avLst/>
          </a:pr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5" name="Picture Placeholder 7">
            <a:extLst>
              <a:ext uri="{FF2B5EF4-FFF2-40B4-BE49-F238E27FC236}">
                <a16:creationId xmlns:a16="http://schemas.microsoft.com/office/drawing/2014/main" id="{9DA4606F-41D5-4222-8381-843524DC991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371108" y="5266293"/>
            <a:ext cx="2103120" cy="822960"/>
          </a:xfrm>
          <a:prstGeom prst="rect">
            <a:avLst/>
          </a:pr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6" name="Picture Placeholder 7">
            <a:extLst>
              <a:ext uri="{FF2B5EF4-FFF2-40B4-BE49-F238E27FC236}">
                <a16:creationId xmlns:a16="http://schemas.microsoft.com/office/drawing/2014/main" id="{C9E7870A-A8E9-4601-85EF-C3E52673CDB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033794" y="5266293"/>
            <a:ext cx="2103120" cy="822960"/>
          </a:xfrm>
          <a:prstGeom prst="rect">
            <a:avLst/>
          </a:pr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7" name="Picture Placeholder 7">
            <a:extLst>
              <a:ext uri="{FF2B5EF4-FFF2-40B4-BE49-F238E27FC236}">
                <a16:creationId xmlns:a16="http://schemas.microsoft.com/office/drawing/2014/main" id="{150DF100-731C-4934-B3A6-FDCEFC0868D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696480" y="3964391"/>
            <a:ext cx="2103120" cy="822960"/>
          </a:xfrm>
          <a:prstGeom prst="rect">
            <a:avLst/>
          </a:prstGeom>
          <a:ln>
            <a:noFill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7735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BDAC3FBD-5544-4C23-8F52-241A328C0F07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438150" y="1400175"/>
            <a:ext cx="8936038" cy="3810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A184C71-869C-4923-8E25-7D4257D2C8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8311" y="228602"/>
            <a:ext cx="8936019" cy="646331"/>
          </a:xfrm>
          <a:prstGeom prst="rect">
            <a:avLst/>
          </a:prstGeom>
        </p:spPr>
        <p:txBody>
          <a:bodyPr anchor="ctr"/>
          <a:lstStyle>
            <a:lvl1pPr>
              <a:defRPr sz="2800" b="0">
                <a:solidFill>
                  <a:srgbClr val="732B6B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29155129-4EE0-4A05-A938-AE911DAAA48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22055" y="5240654"/>
            <a:ext cx="1377013" cy="1357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8877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s"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ástupný symbol obrázku 6"/>
          <p:cNvSpPr>
            <a:spLocks noGrp="1"/>
          </p:cNvSpPr>
          <p:nvPr>
            <p:ph type="pic" sz="quarter" idx="10"/>
          </p:nvPr>
        </p:nvSpPr>
        <p:spPr>
          <a:xfrm>
            <a:off x="514413" y="1414984"/>
            <a:ext cx="3360000" cy="18000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endParaRPr lang="cs-CZ"/>
          </a:p>
        </p:txBody>
      </p:sp>
      <p:sp>
        <p:nvSpPr>
          <p:cNvPr id="21" name="Zástupný symbol obrázku 6"/>
          <p:cNvSpPr>
            <a:spLocks noGrp="1"/>
          </p:cNvSpPr>
          <p:nvPr>
            <p:ph type="pic" sz="quarter" idx="13"/>
          </p:nvPr>
        </p:nvSpPr>
        <p:spPr>
          <a:xfrm>
            <a:off x="514413" y="3642334"/>
            <a:ext cx="3360000" cy="18000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endParaRPr lang="cs-CZ"/>
          </a:p>
        </p:txBody>
      </p:sp>
      <p:sp>
        <p:nvSpPr>
          <p:cNvPr id="5" name="Zástupný symbol pro text 4"/>
          <p:cNvSpPr>
            <a:spLocks noGrp="1"/>
          </p:cNvSpPr>
          <p:nvPr>
            <p:ph type="body" sz="quarter" idx="14"/>
          </p:nvPr>
        </p:nvSpPr>
        <p:spPr>
          <a:xfrm>
            <a:off x="4343400" y="1415719"/>
            <a:ext cx="5297106" cy="179863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>
                <a:latin typeface="+mn-lt"/>
              </a:defRPr>
            </a:lvl1pPr>
            <a:lvl2pPr marL="254862" indent="0">
              <a:buNone/>
              <a:defRPr sz="1400">
                <a:latin typeface="+mj-lt"/>
              </a:defRPr>
            </a:lvl2pPr>
            <a:lvl3pPr marL="429930" indent="0">
              <a:buNone/>
              <a:defRPr sz="1400">
                <a:latin typeface="+mj-lt"/>
              </a:defRPr>
            </a:lvl3pPr>
            <a:lvl4pPr marL="599044" indent="0">
              <a:buNone/>
              <a:defRPr sz="1400">
                <a:latin typeface="+mj-lt"/>
              </a:defRPr>
            </a:lvl4pPr>
            <a:lvl5pPr marL="772922" indent="0">
              <a:buNone/>
              <a:defRPr sz="1400">
                <a:latin typeface="+mj-lt"/>
              </a:defRPr>
            </a:lvl5pPr>
          </a:lstStyle>
          <a:p>
            <a:pPr lvl="0"/>
            <a:r>
              <a:rPr lang="cs-CZ" dirty="0"/>
              <a:t>Upravte styly předlohy textu</a:t>
            </a:r>
          </a:p>
        </p:txBody>
      </p:sp>
      <p:sp>
        <p:nvSpPr>
          <p:cNvPr id="13" name="Zástupný symbol pro text 4"/>
          <p:cNvSpPr>
            <a:spLocks noGrp="1"/>
          </p:cNvSpPr>
          <p:nvPr>
            <p:ph type="body" sz="quarter" idx="15"/>
          </p:nvPr>
        </p:nvSpPr>
        <p:spPr>
          <a:xfrm>
            <a:off x="4343400" y="3643016"/>
            <a:ext cx="5297106" cy="179863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>
                <a:latin typeface="+mn-lt"/>
              </a:defRPr>
            </a:lvl1pPr>
            <a:lvl2pPr marL="254862" indent="0">
              <a:buNone/>
              <a:defRPr sz="1400">
                <a:latin typeface="+mj-lt"/>
              </a:defRPr>
            </a:lvl2pPr>
            <a:lvl3pPr marL="429930" indent="0">
              <a:buNone/>
              <a:defRPr sz="1400">
                <a:latin typeface="+mj-lt"/>
              </a:defRPr>
            </a:lvl3pPr>
            <a:lvl4pPr marL="599044" indent="0">
              <a:buNone/>
              <a:defRPr sz="1400">
                <a:latin typeface="+mj-lt"/>
              </a:defRPr>
            </a:lvl4pPr>
            <a:lvl5pPr marL="772922" indent="0">
              <a:buNone/>
              <a:defRPr sz="1400">
                <a:latin typeface="+mj-lt"/>
              </a:defRPr>
            </a:lvl5pPr>
          </a:lstStyle>
          <a:p>
            <a:pPr lvl="0"/>
            <a:r>
              <a:rPr lang="cs-CZ" dirty="0"/>
              <a:t>Upravte styly předlohy textu</a:t>
            </a:r>
          </a:p>
        </p:txBody>
      </p:sp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F24B794F-5CE6-4AB5-83E7-77AC5A36BB2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548127" y="4444184"/>
            <a:ext cx="900924" cy="888473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C4771D6-7506-470E-9C37-2D144E3927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8311" y="228602"/>
            <a:ext cx="8936019" cy="646331"/>
          </a:xfrm>
          <a:prstGeom prst="rect">
            <a:avLst/>
          </a:prstGeom>
        </p:spPr>
        <p:txBody>
          <a:bodyPr anchor="ctr"/>
          <a:lstStyle>
            <a:lvl1pPr>
              <a:defRPr sz="2800" b="0">
                <a:solidFill>
                  <a:srgbClr val="732B6B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618758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s + nodes"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ástupný symbol obrázku 6"/>
          <p:cNvSpPr>
            <a:spLocks noGrp="1"/>
          </p:cNvSpPr>
          <p:nvPr>
            <p:ph type="pic" sz="quarter" idx="10"/>
          </p:nvPr>
        </p:nvSpPr>
        <p:spPr>
          <a:xfrm>
            <a:off x="1509466" y="1616866"/>
            <a:ext cx="3657600" cy="27432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endParaRPr lang="cs-CZ"/>
          </a:p>
        </p:txBody>
      </p:sp>
      <p:sp>
        <p:nvSpPr>
          <p:cNvPr id="21" name="Zástupný symbol obrázku 6"/>
          <p:cNvSpPr>
            <a:spLocks noGrp="1"/>
          </p:cNvSpPr>
          <p:nvPr>
            <p:ph type="pic" sz="quarter" idx="13"/>
          </p:nvPr>
        </p:nvSpPr>
        <p:spPr>
          <a:xfrm>
            <a:off x="6979336" y="1616866"/>
            <a:ext cx="3657600" cy="27432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endParaRPr lang="cs-CZ"/>
          </a:p>
        </p:txBody>
      </p:sp>
      <p:sp>
        <p:nvSpPr>
          <p:cNvPr id="5" name="Zástupný symbol pro text 4"/>
          <p:cNvSpPr>
            <a:spLocks noGrp="1"/>
          </p:cNvSpPr>
          <p:nvPr>
            <p:ph type="body" sz="quarter" idx="14"/>
          </p:nvPr>
        </p:nvSpPr>
        <p:spPr>
          <a:xfrm>
            <a:off x="6979336" y="4762001"/>
            <a:ext cx="3626998" cy="11875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1800">
                <a:latin typeface="+mn-lt"/>
              </a:defRPr>
            </a:lvl1pPr>
            <a:lvl2pPr marL="254862" indent="0">
              <a:buNone/>
              <a:defRPr sz="1400">
                <a:latin typeface="+mj-lt"/>
              </a:defRPr>
            </a:lvl2pPr>
            <a:lvl3pPr marL="429930" indent="0">
              <a:buNone/>
              <a:defRPr sz="1400">
                <a:latin typeface="+mj-lt"/>
              </a:defRPr>
            </a:lvl3pPr>
            <a:lvl4pPr marL="599044" indent="0">
              <a:buNone/>
              <a:defRPr sz="1400">
                <a:latin typeface="+mj-lt"/>
              </a:defRPr>
            </a:lvl4pPr>
            <a:lvl5pPr marL="772922" indent="0">
              <a:buNone/>
              <a:defRPr sz="1400">
                <a:latin typeface="+mj-lt"/>
              </a:defRPr>
            </a:lvl5pPr>
          </a:lstStyle>
          <a:p>
            <a:pPr lvl="0"/>
            <a:r>
              <a:rPr lang="cs-CZ" dirty="0"/>
              <a:t>Upravte styly předlohy textu</a:t>
            </a:r>
          </a:p>
        </p:txBody>
      </p:sp>
      <p:sp>
        <p:nvSpPr>
          <p:cNvPr id="13" name="Zástupný symbol pro text 4"/>
          <p:cNvSpPr>
            <a:spLocks noGrp="1"/>
          </p:cNvSpPr>
          <p:nvPr>
            <p:ph type="body" sz="quarter" idx="15"/>
          </p:nvPr>
        </p:nvSpPr>
        <p:spPr>
          <a:xfrm>
            <a:off x="1509466" y="4762001"/>
            <a:ext cx="3657599" cy="11875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1800">
                <a:latin typeface="+mn-lt"/>
              </a:defRPr>
            </a:lvl1pPr>
            <a:lvl2pPr marL="254862" indent="0">
              <a:buNone/>
              <a:defRPr sz="1400">
                <a:latin typeface="+mj-lt"/>
              </a:defRPr>
            </a:lvl2pPr>
            <a:lvl3pPr marL="429930" indent="0">
              <a:buNone/>
              <a:defRPr sz="1400">
                <a:latin typeface="+mj-lt"/>
              </a:defRPr>
            </a:lvl3pPr>
            <a:lvl4pPr marL="599044" indent="0">
              <a:buNone/>
              <a:defRPr sz="1400">
                <a:latin typeface="+mj-lt"/>
              </a:defRPr>
            </a:lvl4pPr>
            <a:lvl5pPr marL="772922" indent="0">
              <a:buNone/>
              <a:defRPr sz="1400">
                <a:latin typeface="+mj-lt"/>
              </a:defRPr>
            </a:lvl5pPr>
          </a:lstStyle>
          <a:p>
            <a:pPr lvl="0"/>
            <a:r>
              <a:rPr lang="cs-CZ" dirty="0"/>
              <a:t>Upravte styly předlohy textu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CCC2DE0-9209-43DD-9DB9-AF74A40D1C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8311" y="228602"/>
            <a:ext cx="8936019" cy="646331"/>
          </a:xfrm>
          <a:prstGeom prst="rect">
            <a:avLst/>
          </a:prstGeom>
        </p:spPr>
        <p:txBody>
          <a:bodyPr anchor="ctr"/>
          <a:lstStyle>
            <a:lvl1pPr>
              <a:defRPr sz="2800" b="0">
                <a:solidFill>
                  <a:srgbClr val="732B6B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770219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picutes + nodes"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Zástupný symbol obrázku 6">
            <a:extLst>
              <a:ext uri="{FF2B5EF4-FFF2-40B4-BE49-F238E27FC236}">
                <a16:creationId xmlns:a16="http://schemas.microsoft.com/office/drawing/2014/main" id="{715625DC-54C8-4268-A2D2-B69B1B431F7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62136" y="1947664"/>
            <a:ext cx="3360000" cy="18000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endParaRPr lang="cs-CZ"/>
          </a:p>
        </p:txBody>
      </p:sp>
      <p:sp>
        <p:nvSpPr>
          <p:cNvPr id="18" name="Zástupný symbol obrázku 6">
            <a:extLst>
              <a:ext uri="{FF2B5EF4-FFF2-40B4-BE49-F238E27FC236}">
                <a16:creationId xmlns:a16="http://schemas.microsoft.com/office/drawing/2014/main" id="{74299D4D-134A-46A6-8760-2982EB1D277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62136" y="4007995"/>
            <a:ext cx="3360000" cy="18000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endParaRPr lang="cs-CZ"/>
          </a:p>
        </p:txBody>
      </p:sp>
      <p:sp>
        <p:nvSpPr>
          <p:cNvPr id="19" name="Zástupný symbol obrázku 6">
            <a:extLst>
              <a:ext uri="{FF2B5EF4-FFF2-40B4-BE49-F238E27FC236}">
                <a16:creationId xmlns:a16="http://schemas.microsoft.com/office/drawing/2014/main" id="{C69B304A-CB08-4793-8356-46A442DB33E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277543" y="1947664"/>
            <a:ext cx="3360000" cy="18000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endParaRPr lang="cs-CZ"/>
          </a:p>
        </p:txBody>
      </p:sp>
      <p:sp>
        <p:nvSpPr>
          <p:cNvPr id="20" name="Zástupný symbol obrázku 6">
            <a:extLst>
              <a:ext uri="{FF2B5EF4-FFF2-40B4-BE49-F238E27FC236}">
                <a16:creationId xmlns:a16="http://schemas.microsoft.com/office/drawing/2014/main" id="{47F5A83C-299A-42F7-960F-31CDB28C8A7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77543" y="4007995"/>
            <a:ext cx="3360000" cy="18000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endParaRPr lang="cs-CZ"/>
          </a:p>
        </p:txBody>
      </p:sp>
      <p:sp>
        <p:nvSpPr>
          <p:cNvPr id="22" name="Zástupný symbol obrázku 6">
            <a:extLst>
              <a:ext uri="{FF2B5EF4-FFF2-40B4-BE49-F238E27FC236}">
                <a16:creationId xmlns:a16="http://schemas.microsoft.com/office/drawing/2014/main" id="{A9AB8792-FB35-48F6-9096-73CAFD04ED1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992950" y="1947664"/>
            <a:ext cx="3360000" cy="18000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endParaRPr lang="cs-CZ"/>
          </a:p>
        </p:txBody>
      </p:sp>
      <p:sp>
        <p:nvSpPr>
          <p:cNvPr id="23" name="Zástupný symbol obrázku 6">
            <a:extLst>
              <a:ext uri="{FF2B5EF4-FFF2-40B4-BE49-F238E27FC236}">
                <a16:creationId xmlns:a16="http://schemas.microsoft.com/office/drawing/2014/main" id="{6E94E0DF-A378-4222-9F16-E10F02BE035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7992950" y="4007995"/>
            <a:ext cx="3360000" cy="18000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endParaRPr lang="cs-CZ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C280D9D6-0080-426D-8757-0D8AA39F0C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8311" y="228602"/>
            <a:ext cx="8936019" cy="646331"/>
          </a:xfrm>
          <a:prstGeom prst="rect">
            <a:avLst/>
          </a:prstGeom>
        </p:spPr>
        <p:txBody>
          <a:bodyPr anchor="ctr"/>
          <a:lstStyle>
            <a:lvl1pPr>
              <a:defRPr sz="2800" b="0">
                <a:solidFill>
                  <a:srgbClr val="732B6B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292178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s fancy + nodes"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Zástupný symbol obrázku 6">
            <a:extLst>
              <a:ext uri="{FF2B5EF4-FFF2-40B4-BE49-F238E27FC236}">
                <a16:creationId xmlns:a16="http://schemas.microsoft.com/office/drawing/2014/main" id="{FA76D9BB-D99D-4789-B8E3-846957B3E2F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677720" y="1780339"/>
            <a:ext cx="1828800" cy="18288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endParaRPr lang="cs-CZ"/>
          </a:p>
        </p:txBody>
      </p:sp>
      <p:sp>
        <p:nvSpPr>
          <p:cNvPr id="14" name="Zástupný symbol obrázku 6">
            <a:extLst>
              <a:ext uri="{FF2B5EF4-FFF2-40B4-BE49-F238E27FC236}">
                <a16:creationId xmlns:a16="http://schemas.microsoft.com/office/drawing/2014/main" id="{45AAC354-FE88-4909-BF29-D077AE54C85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744806" y="1780339"/>
            <a:ext cx="1828800" cy="18288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endParaRPr lang="cs-CZ"/>
          </a:p>
        </p:txBody>
      </p:sp>
      <p:sp>
        <p:nvSpPr>
          <p:cNvPr id="15" name="Zástupný symbol obrázku 6">
            <a:extLst>
              <a:ext uri="{FF2B5EF4-FFF2-40B4-BE49-F238E27FC236}">
                <a16:creationId xmlns:a16="http://schemas.microsoft.com/office/drawing/2014/main" id="{1E25BED8-0CA6-48DF-88B7-67F877FC818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811892" y="1780339"/>
            <a:ext cx="1828800" cy="18288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endParaRPr lang="cs-CZ"/>
          </a:p>
        </p:txBody>
      </p:sp>
      <p:sp>
        <p:nvSpPr>
          <p:cNvPr id="16" name="Zástupný symbol obrázku 6">
            <a:extLst>
              <a:ext uri="{FF2B5EF4-FFF2-40B4-BE49-F238E27FC236}">
                <a16:creationId xmlns:a16="http://schemas.microsoft.com/office/drawing/2014/main" id="{CB74E090-633A-4713-9175-0CF056F45D4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62136" y="3828214"/>
            <a:ext cx="1828800" cy="18288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endParaRPr lang="cs-CZ"/>
          </a:p>
        </p:txBody>
      </p:sp>
      <p:sp>
        <p:nvSpPr>
          <p:cNvPr id="17" name="Zástupný symbol obrázku 6">
            <a:extLst>
              <a:ext uri="{FF2B5EF4-FFF2-40B4-BE49-F238E27FC236}">
                <a16:creationId xmlns:a16="http://schemas.microsoft.com/office/drawing/2014/main" id="{A1031F47-C58F-40DD-8D4F-7D9EAE9DF0C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619536" y="3828214"/>
            <a:ext cx="1828800" cy="18288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endParaRPr lang="cs-CZ"/>
          </a:p>
        </p:txBody>
      </p:sp>
      <p:sp>
        <p:nvSpPr>
          <p:cNvPr id="18" name="Zástupný symbol obrázku 6">
            <a:extLst>
              <a:ext uri="{FF2B5EF4-FFF2-40B4-BE49-F238E27FC236}">
                <a16:creationId xmlns:a16="http://schemas.microsoft.com/office/drawing/2014/main" id="{C5C93FD6-E7F8-49A6-8319-82D55DB7748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696931" y="3828214"/>
            <a:ext cx="1828800" cy="18288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endParaRPr lang="cs-CZ"/>
          </a:p>
        </p:txBody>
      </p:sp>
      <p:sp>
        <p:nvSpPr>
          <p:cNvPr id="20" name="Zástupný symbol obrázku 6">
            <a:extLst>
              <a:ext uri="{FF2B5EF4-FFF2-40B4-BE49-F238E27FC236}">
                <a16:creationId xmlns:a16="http://schemas.microsoft.com/office/drawing/2014/main" id="{F27523D7-77D4-4D63-85A8-B98E1C466C6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811892" y="3828214"/>
            <a:ext cx="1828800" cy="18288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endParaRPr lang="cs-CZ"/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E6CEAA43-4514-452F-B1CA-6CBB03E2DEE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61975" y="1781073"/>
            <a:ext cx="3886200" cy="1828800"/>
          </a:xfrm>
          <a:prstGeom prst="rect">
            <a:avLst/>
          </a:prstGeom>
          <a:noFill/>
          <a:ln w="38100">
            <a:solidFill>
              <a:srgbClr val="9AC5E6"/>
            </a:solidFill>
          </a:ln>
        </p:spPr>
        <p:txBody>
          <a:bodyPr lIns="182880" tIns="182880" rIns="182880" bIns="182880"/>
          <a:lstStyle>
            <a:lvl1pPr marL="0" indent="0" algn="ctr">
              <a:lnSpc>
                <a:spcPct val="200000"/>
              </a:lnSpc>
              <a:buNone/>
              <a:defRPr sz="1200">
                <a:solidFill>
                  <a:schemeClr val="tx1"/>
                </a:solidFill>
                <a:latin typeface="+mn-lt"/>
              </a:defRPr>
            </a:lvl1pPr>
            <a:lvl2pPr algn="ctr">
              <a:lnSpc>
                <a:spcPct val="200000"/>
              </a:lnSpc>
              <a:defRPr sz="1200">
                <a:solidFill>
                  <a:schemeClr val="tx1"/>
                </a:solidFill>
                <a:latin typeface="+mn-lt"/>
              </a:defRPr>
            </a:lvl2pPr>
            <a:lvl3pPr algn="ctr">
              <a:lnSpc>
                <a:spcPct val="200000"/>
              </a:lnSpc>
              <a:defRPr sz="1200">
                <a:solidFill>
                  <a:schemeClr val="tx1"/>
                </a:solidFill>
                <a:latin typeface="+mn-lt"/>
              </a:defRPr>
            </a:lvl3pPr>
            <a:lvl4pPr algn="ctr">
              <a:lnSpc>
                <a:spcPct val="200000"/>
              </a:lnSpc>
              <a:defRPr sz="1200">
                <a:solidFill>
                  <a:schemeClr val="tx1"/>
                </a:solidFill>
                <a:latin typeface="+mn-lt"/>
              </a:defRPr>
            </a:lvl4pPr>
            <a:lvl5pPr algn="ctr">
              <a:lnSpc>
                <a:spcPct val="200000"/>
              </a:lnSpc>
              <a:defRPr sz="12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AD445325-987B-4F35-B0F2-87F62C30727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745288" y="3828948"/>
            <a:ext cx="1828800" cy="1828800"/>
          </a:xfrm>
          <a:prstGeom prst="rect">
            <a:avLst/>
          </a:prstGeom>
          <a:noFill/>
          <a:ln w="38100">
            <a:solidFill>
              <a:srgbClr val="9AC5E6"/>
            </a:solidFill>
          </a:ln>
        </p:spPr>
        <p:txBody>
          <a:bodyPr lIns="182880" tIns="182880" rIns="182880" bIns="182880"/>
          <a:lstStyle>
            <a:lvl1pPr marL="0" indent="0" algn="ctr">
              <a:lnSpc>
                <a:spcPct val="200000"/>
              </a:lnSpc>
              <a:buNone/>
              <a:defRPr sz="1200">
                <a:solidFill>
                  <a:schemeClr val="tx1"/>
                </a:solidFill>
                <a:latin typeface="+mn-lt"/>
              </a:defRPr>
            </a:lvl1pPr>
            <a:lvl2pPr algn="ctr">
              <a:lnSpc>
                <a:spcPct val="200000"/>
              </a:lnSpc>
              <a:defRPr sz="1200">
                <a:solidFill>
                  <a:schemeClr val="tx1"/>
                </a:solidFill>
                <a:latin typeface="+mn-lt"/>
              </a:defRPr>
            </a:lvl2pPr>
            <a:lvl3pPr algn="ctr">
              <a:lnSpc>
                <a:spcPct val="200000"/>
              </a:lnSpc>
              <a:defRPr sz="1200">
                <a:solidFill>
                  <a:schemeClr val="tx1"/>
                </a:solidFill>
                <a:latin typeface="+mn-lt"/>
              </a:defRPr>
            </a:lvl3pPr>
            <a:lvl4pPr algn="ctr">
              <a:lnSpc>
                <a:spcPct val="200000"/>
              </a:lnSpc>
              <a:defRPr sz="1200">
                <a:solidFill>
                  <a:schemeClr val="tx1"/>
                </a:solidFill>
                <a:latin typeface="+mn-lt"/>
              </a:defRPr>
            </a:lvl4pPr>
            <a:lvl5pPr algn="ctr">
              <a:lnSpc>
                <a:spcPct val="200000"/>
              </a:lnSpc>
              <a:defRPr sz="12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57AA112B-75A0-44C1-8D23-B02734D7627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8311" y="228602"/>
            <a:ext cx="8936019" cy="646331"/>
          </a:xfrm>
          <a:prstGeom prst="rect">
            <a:avLst/>
          </a:prstGeom>
        </p:spPr>
        <p:txBody>
          <a:bodyPr anchor="ctr"/>
          <a:lstStyle>
            <a:lvl1pPr>
              <a:defRPr sz="2800" b="0">
                <a:solidFill>
                  <a:srgbClr val="732B6B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407238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Raffle"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C1EF4E00-3443-424F-94DB-D1169ADFF061}"/>
              </a:ext>
            </a:extLst>
          </p:cNvPr>
          <p:cNvSpPr txBox="1"/>
          <p:nvPr userDrawn="1"/>
        </p:nvSpPr>
        <p:spPr>
          <a:xfrm>
            <a:off x="0" y="1324790"/>
            <a:ext cx="12192000" cy="1554480"/>
          </a:xfrm>
          <a:prstGeom prst="rect">
            <a:avLst/>
          </a:prstGeom>
          <a:solidFill>
            <a:srgbClr val="732B6B"/>
          </a:solidFill>
        </p:spPr>
        <p:txBody>
          <a:bodyPr wrap="square" lIns="0" tIns="0" rIns="0" bIns="0" rtlCol="0">
            <a:spAutoFit/>
          </a:bodyPr>
          <a:lstStyle/>
          <a:p>
            <a:endParaRPr lang="en-US" sz="2400" spc="-70" dirty="0">
              <a:solidFill>
                <a:srgbClr val="732B6B"/>
              </a:solidFill>
            </a:endParaRP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924200D9-7F14-4CD6-ACA3-BAA1BFFC37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10090" y="3103363"/>
            <a:ext cx="7152505" cy="2958714"/>
          </a:xfrm>
          <a:prstGeom prst="rect">
            <a:avLst/>
          </a:prstGeom>
        </p:spPr>
        <p:txBody>
          <a:bodyPr/>
          <a:lstStyle>
            <a:lvl1pPr marL="285750" indent="-285750">
              <a:lnSpc>
                <a:spcPct val="200000"/>
              </a:lnSpc>
              <a:buClr>
                <a:srgbClr val="FFC000"/>
              </a:buClr>
              <a:buSzPct val="120000"/>
              <a:buFont typeface="Wingdings" panose="05000000000000000000" pitchFamily="2" charset="2"/>
              <a:buChar char="§"/>
              <a:defRPr sz="1600" b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pPr lvl="0"/>
            <a:endParaRPr lang="en-US" dirty="0"/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DEF43613-BB24-4323-B010-4A248296C72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760746" y="448056"/>
            <a:ext cx="920710" cy="907986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1B2060C2-D725-4695-88DB-16ECB7EFD8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89071" y="1778864"/>
            <a:ext cx="7152505" cy="646331"/>
          </a:xfrm>
          <a:prstGeom prst="rect">
            <a:avLst/>
          </a:prstGeom>
        </p:spPr>
        <p:txBody>
          <a:bodyPr anchor="ctr"/>
          <a:lstStyle>
            <a:lvl1pPr>
              <a:defRPr sz="28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53334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>
            <a:extLst>
              <a:ext uri="{FF2B5EF4-FFF2-40B4-BE49-F238E27FC236}">
                <a16:creationId xmlns:a16="http://schemas.microsoft.com/office/drawing/2014/main" id="{5DE959CE-9F11-4069-9BD8-EA1D22323210}"/>
              </a:ext>
            </a:extLst>
          </p:cNvPr>
          <p:cNvSpPr txBox="1"/>
          <p:nvPr userDrawn="1"/>
        </p:nvSpPr>
        <p:spPr>
          <a:xfrm>
            <a:off x="9661823" y="247652"/>
            <a:ext cx="2072641" cy="888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363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Segoe UI" pitchFamily="34" charset="0"/>
                <a:cs typeface="Segoe UI" pitchFamily="34" charset="0"/>
              </a:rPr>
              <a:t>May 27 &amp; 28, </a:t>
            </a:r>
            <a:r>
              <a:rPr lang="cs-CZ" sz="12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Segoe UI" pitchFamily="34" charset="0"/>
                <a:cs typeface="Segoe UI" pitchFamily="34" charset="0"/>
              </a:rPr>
              <a:t>20</a:t>
            </a:r>
            <a:r>
              <a:rPr lang="en-US" sz="12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Segoe UI" pitchFamily="34" charset="0"/>
                <a:cs typeface="Segoe UI" pitchFamily="34" charset="0"/>
              </a:rPr>
              <a:t>20</a:t>
            </a:r>
            <a:r>
              <a:rPr lang="cs-CZ" sz="12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Segoe UI" pitchFamily="34" charset="0"/>
                <a:cs typeface="Segoe UI" pitchFamily="34" charset="0"/>
              </a:rPr>
              <a:t> </a:t>
            </a:r>
            <a:br>
              <a:rPr lang="en-US" sz="12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Segoe UI" pitchFamily="34" charset="0"/>
                <a:cs typeface="Segoe UI" pitchFamily="34" charset="0"/>
              </a:rPr>
            </a:br>
            <a:r>
              <a:rPr lang="de-DE" sz="12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Segoe UI" pitchFamily="34" charset="0"/>
                <a:cs typeface="Segoe UI" pitchFamily="34" charset="0"/>
              </a:rPr>
              <a:t>Thomas Stensitzki </a:t>
            </a:r>
            <a:r>
              <a:rPr lang="en-US" sz="12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Segoe UI" pitchFamily="34" charset="0"/>
                <a:cs typeface="Segoe UI" pitchFamily="34" charset="0"/>
              </a:rPr>
              <a:t>| EN</a:t>
            </a:r>
            <a:br>
              <a:rPr lang="en-US" sz="12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Segoe UI" pitchFamily="34" charset="0"/>
                <a:cs typeface="Segoe UI" pitchFamily="34" charset="0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#M365VM</a:t>
            </a:r>
            <a:endParaRPr lang="cs-CZ" sz="1200" b="0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02708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75" r:id="rId1"/>
    <p:sldLayoutId id="2147484196" r:id="rId2"/>
    <p:sldLayoutId id="2147484156" r:id="rId3"/>
    <p:sldLayoutId id="2147484193" r:id="rId4"/>
    <p:sldLayoutId id="2147484191" r:id="rId5"/>
    <p:sldLayoutId id="2147484192" r:id="rId6"/>
    <p:sldLayoutId id="2147484190" r:id="rId7"/>
    <p:sldLayoutId id="2147484201" r:id="rId8"/>
    <p:sldLayoutId id="2147484219" r:id="rId9"/>
    <p:sldLayoutId id="2147484220" r:id="rId10"/>
    <p:sldLayoutId id="2147484221" r:id="rId11"/>
  </p:sldLayoutIdLst>
  <p:hf hdr="0" ftr="0" dt="0"/>
  <p:txStyles>
    <p:titleStyle>
      <a:lvl1pPr algn="l" defTabSz="685955" rtl="0" eaLnBrk="1" latinLnBrk="0" hangingPunct="1">
        <a:lnSpc>
          <a:spcPct val="90000"/>
        </a:lnSpc>
        <a:spcBef>
          <a:spcPct val="0"/>
        </a:spcBef>
        <a:buNone/>
        <a:defRPr lang="en-US" sz="4051" b="0" kern="1200" cap="none" spc="-75" baseline="0" dirty="0" smtClean="0">
          <a:ln w="3175">
            <a:noFill/>
          </a:ln>
          <a:solidFill>
            <a:schemeClr val="accent1"/>
          </a:solidFill>
          <a:effectLst/>
          <a:latin typeface="+mj-lt"/>
          <a:ea typeface="+mn-ea"/>
          <a:cs typeface="Arial" charset="0"/>
        </a:defRPr>
      </a:lvl1pPr>
    </p:titleStyle>
    <p:bodyStyle>
      <a:lvl1pPr marL="254862" marR="0" indent="-254862" algn="l" defTabSz="685955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80000"/>
        <a:buFont typeface="Arial" pitchFamily="34" charset="0"/>
        <a:buChar char="•"/>
        <a:tabLst/>
        <a:defRPr sz="2701" kern="1200" spc="-53" baseline="0">
          <a:solidFill>
            <a:srgbClr val="333333"/>
          </a:solidFill>
          <a:latin typeface="+mj-lt"/>
          <a:ea typeface="+mn-ea"/>
          <a:cs typeface="+mn-cs"/>
        </a:defRPr>
      </a:lvl1pPr>
      <a:lvl2pPr marL="429931" marR="0" indent="-175069" algn="l" defTabSz="685955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itchFamily="2" charset="2"/>
        <a:buChar char=""/>
        <a:tabLst/>
        <a:defRPr sz="1800" kern="1200" spc="0" baseline="0">
          <a:solidFill>
            <a:srgbClr val="333333"/>
          </a:solidFill>
          <a:latin typeface="+mn-lt"/>
          <a:ea typeface="+mn-ea"/>
          <a:cs typeface="+mn-cs"/>
        </a:defRPr>
      </a:lvl2pPr>
      <a:lvl3pPr marL="599044" marR="0" indent="-169114" algn="l" defTabSz="685955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itchFamily="2" charset="2"/>
        <a:buChar char=""/>
        <a:tabLst>
          <a:tab pos="599044" algn="l"/>
        </a:tabLst>
        <a:defRPr sz="1800" kern="1200" spc="0" baseline="0">
          <a:solidFill>
            <a:srgbClr val="333333"/>
          </a:solidFill>
          <a:latin typeface="+mn-lt"/>
          <a:ea typeface="+mn-ea"/>
          <a:cs typeface="+mn-cs"/>
        </a:defRPr>
      </a:lvl3pPr>
      <a:lvl4pPr marL="772922" marR="0" indent="-173878" algn="l" defTabSz="685955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itchFamily="2" charset="2"/>
        <a:buChar char=""/>
        <a:tabLst/>
        <a:defRPr sz="1500" kern="1200" spc="0" baseline="0">
          <a:solidFill>
            <a:srgbClr val="333333"/>
          </a:solidFill>
          <a:latin typeface="+mn-lt"/>
          <a:ea typeface="+mn-ea"/>
          <a:cs typeface="+mn-cs"/>
        </a:defRPr>
      </a:lvl4pPr>
      <a:lvl5pPr marL="942036" marR="0" indent="-169114" algn="l" defTabSz="685955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itchFamily="2" charset="2"/>
        <a:buChar char=""/>
        <a:tabLst>
          <a:tab pos="942036" algn="l"/>
        </a:tabLst>
        <a:defRPr sz="1500" kern="1200" spc="0" baseline="0">
          <a:solidFill>
            <a:srgbClr val="333333"/>
          </a:solidFill>
          <a:latin typeface="+mn-lt"/>
          <a:ea typeface="+mn-ea"/>
          <a:cs typeface="+mn-cs"/>
        </a:defRPr>
      </a:lvl5pPr>
      <a:lvl6pPr marL="1886377" indent="-171489" algn="l" defTabSz="685955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9355" indent="-171489" algn="l" defTabSz="685955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2333" indent="-171489" algn="l" defTabSz="685955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5311" indent="-171489" algn="l" defTabSz="685955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95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78" algn="l" defTabSz="68595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955" algn="l" defTabSz="68595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933" algn="l" defTabSz="68595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911" algn="l" defTabSz="68595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889" algn="l" defTabSz="68595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866" algn="l" defTabSz="68595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844" algn="l" defTabSz="68595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822" algn="l" defTabSz="68595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DBED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390965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73" r:id="rId1"/>
    <p:sldLayoutId id="2147484183" r:id="rId2"/>
    <p:sldLayoutId id="2147484199" r:id="rId3"/>
    <p:sldLayoutId id="2147484180" r:id="rId4"/>
    <p:sldLayoutId id="2147484198" r:id="rId5"/>
    <p:sldLayoutId id="2147484168" r:id="rId6"/>
    <p:sldLayoutId id="2147484182" r:id="rId7"/>
    <p:sldLayoutId id="2147484181" r:id="rId8"/>
    <p:sldLayoutId id="2147484202" r:id="rId9"/>
    <p:sldLayoutId id="2147484174" r:id="rId10"/>
    <p:sldLayoutId id="2147484179" r:id="rId11"/>
  </p:sldLayoutIdLst>
  <p:hf hdr="0" ftr="0" dt="0"/>
  <p:txStyles>
    <p:titleStyle>
      <a:lvl1pPr algn="l" defTabSz="685955" rtl="0" eaLnBrk="1" latinLnBrk="0" hangingPunct="1">
        <a:lnSpc>
          <a:spcPct val="90000"/>
        </a:lnSpc>
        <a:spcBef>
          <a:spcPct val="0"/>
        </a:spcBef>
        <a:buNone/>
        <a:defRPr lang="en-US" sz="4051" b="0" kern="1200" cap="none" spc="-75" baseline="0" dirty="0" smtClean="0">
          <a:ln w="3175">
            <a:noFill/>
          </a:ln>
          <a:solidFill>
            <a:schemeClr val="accent1"/>
          </a:solidFill>
          <a:effectLst/>
          <a:latin typeface="+mj-lt"/>
          <a:ea typeface="+mn-ea"/>
          <a:cs typeface="Arial" charset="0"/>
        </a:defRPr>
      </a:lvl1pPr>
    </p:titleStyle>
    <p:bodyStyle>
      <a:lvl1pPr marL="254862" marR="0" indent="-254862" algn="l" defTabSz="685955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80000"/>
        <a:buFont typeface="Arial" pitchFamily="34" charset="0"/>
        <a:buChar char="•"/>
        <a:tabLst/>
        <a:defRPr sz="2701" kern="1200" spc="-53" baseline="0">
          <a:solidFill>
            <a:srgbClr val="333333"/>
          </a:solidFill>
          <a:latin typeface="+mj-lt"/>
          <a:ea typeface="+mn-ea"/>
          <a:cs typeface="+mn-cs"/>
        </a:defRPr>
      </a:lvl1pPr>
      <a:lvl2pPr marL="429931" marR="0" indent="-175069" algn="l" defTabSz="685955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itchFamily="2" charset="2"/>
        <a:buChar char=""/>
        <a:tabLst/>
        <a:defRPr sz="1800" kern="1200" spc="0" baseline="0">
          <a:solidFill>
            <a:srgbClr val="333333"/>
          </a:solidFill>
          <a:latin typeface="+mn-lt"/>
          <a:ea typeface="+mn-ea"/>
          <a:cs typeface="+mn-cs"/>
        </a:defRPr>
      </a:lvl2pPr>
      <a:lvl3pPr marL="599044" marR="0" indent="-169114" algn="l" defTabSz="685955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itchFamily="2" charset="2"/>
        <a:buChar char=""/>
        <a:tabLst>
          <a:tab pos="599044" algn="l"/>
        </a:tabLst>
        <a:defRPr sz="1800" kern="1200" spc="0" baseline="0">
          <a:solidFill>
            <a:srgbClr val="333333"/>
          </a:solidFill>
          <a:latin typeface="+mn-lt"/>
          <a:ea typeface="+mn-ea"/>
          <a:cs typeface="+mn-cs"/>
        </a:defRPr>
      </a:lvl3pPr>
      <a:lvl4pPr marL="772922" marR="0" indent="-173878" algn="l" defTabSz="685955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itchFamily="2" charset="2"/>
        <a:buChar char=""/>
        <a:tabLst/>
        <a:defRPr sz="1500" kern="1200" spc="0" baseline="0">
          <a:solidFill>
            <a:srgbClr val="333333"/>
          </a:solidFill>
          <a:latin typeface="+mn-lt"/>
          <a:ea typeface="+mn-ea"/>
          <a:cs typeface="+mn-cs"/>
        </a:defRPr>
      </a:lvl4pPr>
      <a:lvl5pPr marL="942036" marR="0" indent="-169114" algn="l" defTabSz="685955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itchFamily="2" charset="2"/>
        <a:buChar char=""/>
        <a:tabLst>
          <a:tab pos="942036" algn="l"/>
        </a:tabLst>
        <a:defRPr sz="1500" kern="1200" spc="0" baseline="0">
          <a:solidFill>
            <a:srgbClr val="333333"/>
          </a:solidFill>
          <a:latin typeface="+mn-lt"/>
          <a:ea typeface="+mn-ea"/>
          <a:cs typeface="+mn-cs"/>
        </a:defRPr>
      </a:lvl5pPr>
      <a:lvl6pPr marL="1886377" indent="-171489" algn="l" defTabSz="685955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9355" indent="-171489" algn="l" defTabSz="685955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2333" indent="-171489" algn="l" defTabSz="685955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5311" indent="-171489" algn="l" defTabSz="685955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95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78" algn="l" defTabSz="68595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955" algn="l" defTabSz="68595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933" algn="l" defTabSz="68595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911" algn="l" defTabSz="68595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889" algn="l" defTabSz="68595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866" algn="l" defTabSz="68595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844" algn="l" defTabSz="68595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822" algn="l" defTabSz="68595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DBED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390965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11" r:id="rId1"/>
    <p:sldLayoutId id="2147484212" r:id="rId2"/>
    <p:sldLayoutId id="2147484213" r:id="rId3"/>
    <p:sldLayoutId id="2147484214" r:id="rId4"/>
    <p:sldLayoutId id="2147484215" r:id="rId5"/>
    <p:sldLayoutId id="2147484216" r:id="rId6"/>
    <p:sldLayoutId id="2147484217" r:id="rId7"/>
    <p:sldLayoutId id="2147484218" r:id="rId8"/>
    <p:sldLayoutId id="2147484203" r:id="rId9"/>
    <p:sldLayoutId id="2147484209" r:id="rId10"/>
    <p:sldLayoutId id="2147484204" r:id="rId11"/>
    <p:sldLayoutId id="2147484205" r:id="rId12"/>
    <p:sldLayoutId id="2147484206" r:id="rId13"/>
  </p:sldLayoutIdLst>
  <p:hf hdr="0" ftr="0" dt="0"/>
  <p:txStyles>
    <p:titleStyle>
      <a:lvl1pPr algn="l" defTabSz="685955" rtl="0" eaLnBrk="1" latinLnBrk="0" hangingPunct="1">
        <a:lnSpc>
          <a:spcPct val="90000"/>
        </a:lnSpc>
        <a:spcBef>
          <a:spcPct val="0"/>
        </a:spcBef>
        <a:buNone/>
        <a:defRPr lang="en-US" sz="4051" b="0" kern="1200" cap="none" spc="-75" baseline="0" dirty="0" smtClean="0">
          <a:ln w="3175">
            <a:noFill/>
          </a:ln>
          <a:solidFill>
            <a:schemeClr val="accent1"/>
          </a:solidFill>
          <a:effectLst/>
          <a:latin typeface="+mj-lt"/>
          <a:ea typeface="+mn-ea"/>
          <a:cs typeface="Arial" charset="0"/>
        </a:defRPr>
      </a:lvl1pPr>
    </p:titleStyle>
    <p:bodyStyle>
      <a:lvl1pPr marL="254862" marR="0" indent="-254862" algn="l" defTabSz="685955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80000"/>
        <a:buFont typeface="Arial" pitchFamily="34" charset="0"/>
        <a:buChar char="•"/>
        <a:tabLst/>
        <a:defRPr sz="2701" kern="1200" spc="-53" baseline="0">
          <a:solidFill>
            <a:srgbClr val="333333"/>
          </a:solidFill>
          <a:latin typeface="+mj-lt"/>
          <a:ea typeface="+mn-ea"/>
          <a:cs typeface="+mn-cs"/>
        </a:defRPr>
      </a:lvl1pPr>
      <a:lvl2pPr marL="429931" marR="0" indent="-175069" algn="l" defTabSz="685955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itchFamily="2" charset="2"/>
        <a:buChar char=""/>
        <a:tabLst/>
        <a:defRPr sz="1800" kern="1200" spc="0" baseline="0">
          <a:solidFill>
            <a:srgbClr val="333333"/>
          </a:solidFill>
          <a:latin typeface="+mn-lt"/>
          <a:ea typeface="+mn-ea"/>
          <a:cs typeface="+mn-cs"/>
        </a:defRPr>
      </a:lvl2pPr>
      <a:lvl3pPr marL="599044" marR="0" indent="-169114" algn="l" defTabSz="685955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itchFamily="2" charset="2"/>
        <a:buChar char=""/>
        <a:tabLst>
          <a:tab pos="599044" algn="l"/>
        </a:tabLst>
        <a:defRPr sz="1800" kern="1200" spc="0" baseline="0">
          <a:solidFill>
            <a:srgbClr val="333333"/>
          </a:solidFill>
          <a:latin typeface="+mn-lt"/>
          <a:ea typeface="+mn-ea"/>
          <a:cs typeface="+mn-cs"/>
        </a:defRPr>
      </a:lvl3pPr>
      <a:lvl4pPr marL="772922" marR="0" indent="-173878" algn="l" defTabSz="685955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itchFamily="2" charset="2"/>
        <a:buChar char=""/>
        <a:tabLst/>
        <a:defRPr sz="1500" kern="1200" spc="0" baseline="0">
          <a:solidFill>
            <a:srgbClr val="333333"/>
          </a:solidFill>
          <a:latin typeface="+mn-lt"/>
          <a:ea typeface="+mn-ea"/>
          <a:cs typeface="+mn-cs"/>
        </a:defRPr>
      </a:lvl4pPr>
      <a:lvl5pPr marL="942036" marR="0" indent="-169114" algn="l" defTabSz="685955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itchFamily="2" charset="2"/>
        <a:buChar char=""/>
        <a:tabLst>
          <a:tab pos="942036" algn="l"/>
        </a:tabLst>
        <a:defRPr sz="1500" kern="1200" spc="0" baseline="0">
          <a:solidFill>
            <a:srgbClr val="333333"/>
          </a:solidFill>
          <a:latin typeface="+mn-lt"/>
          <a:ea typeface="+mn-ea"/>
          <a:cs typeface="+mn-cs"/>
        </a:defRPr>
      </a:lvl5pPr>
      <a:lvl6pPr marL="1886377" indent="-171489" algn="l" defTabSz="685955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9355" indent="-171489" algn="l" defTabSz="685955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2333" indent="-171489" algn="l" defTabSz="685955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5311" indent="-171489" algn="l" defTabSz="685955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95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78" algn="l" defTabSz="68595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955" algn="l" defTabSz="68595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933" algn="l" defTabSz="68595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911" algn="l" defTabSz="68595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889" algn="l" defTabSz="68595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866" algn="l" defTabSz="68595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844" algn="l" defTabSz="68595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822" algn="l" defTabSz="68595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7" Type="http://schemas.openxmlformats.org/officeDocument/2006/relationships/image" Target="../media/image37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emf"/><Relationship Id="rId5" Type="http://schemas.openxmlformats.org/officeDocument/2006/relationships/image" Target="../media/image35.emf"/><Relationship Id="rId4" Type="http://schemas.openxmlformats.org/officeDocument/2006/relationships/image" Target="../media/image34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emf"/><Relationship Id="rId3" Type="http://schemas.openxmlformats.org/officeDocument/2006/relationships/image" Target="../media/image33.emf"/><Relationship Id="rId7" Type="http://schemas.openxmlformats.org/officeDocument/2006/relationships/image" Target="../media/image39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emf"/><Relationship Id="rId5" Type="http://schemas.openxmlformats.org/officeDocument/2006/relationships/image" Target="../media/image35.emf"/><Relationship Id="rId10" Type="http://schemas.openxmlformats.org/officeDocument/2006/relationships/image" Target="../media/image40.emf"/><Relationship Id="rId4" Type="http://schemas.openxmlformats.org/officeDocument/2006/relationships/image" Target="../media/image34.emf"/><Relationship Id="rId9" Type="http://schemas.openxmlformats.org/officeDocument/2006/relationships/image" Target="../media/image37.em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emf"/><Relationship Id="rId3" Type="http://schemas.openxmlformats.org/officeDocument/2006/relationships/image" Target="../media/image38.emf"/><Relationship Id="rId7" Type="http://schemas.openxmlformats.org/officeDocument/2006/relationships/image" Target="../media/image41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emf"/><Relationship Id="rId5" Type="http://schemas.openxmlformats.org/officeDocument/2006/relationships/image" Target="../media/image37.emf"/><Relationship Id="rId10" Type="http://schemas.openxmlformats.org/officeDocument/2006/relationships/image" Target="../media/image35.emf"/><Relationship Id="rId4" Type="http://schemas.openxmlformats.org/officeDocument/2006/relationships/image" Target="../media/image36.emf"/><Relationship Id="rId9" Type="http://schemas.openxmlformats.org/officeDocument/2006/relationships/image" Target="../media/image34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32.png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11.png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32.png"/><Relationship Id="rId4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aka.ms/HybridWizard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hyperlink" Target="https://blogs.msmvps.com/thomastechtalk" TargetMode="External"/><Relationship Id="rId3" Type="http://schemas.openxmlformats.org/officeDocument/2006/relationships/hyperlink" Target="NULL" TargetMode="External"/><Relationship Id="rId7" Type="http://schemas.openxmlformats.org/officeDocument/2006/relationships/hyperlink" Target="http://JustCantGetEnough.Granikos.eu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Bblog.granikos.eu" TargetMode="External"/><Relationship Id="rId11" Type="http://schemas.openxmlformats.org/officeDocument/2006/relationships/image" Target="../media/image61.png"/><Relationship Id="rId5" Type="http://schemas.openxmlformats.org/officeDocument/2006/relationships/hyperlink" Target="https://linkedin.com/in/thomasstensitzki" TargetMode="External"/><Relationship Id="rId10" Type="http://schemas.openxmlformats.org/officeDocument/2006/relationships/image" Target="../media/image60.png"/><Relationship Id="rId4" Type="http://schemas.openxmlformats.org/officeDocument/2006/relationships/hyperlink" Target="https://twitter.com/stensitzki" TargetMode="External"/><Relationship Id="rId9" Type="http://schemas.openxmlformats.org/officeDocument/2006/relationships/hyperlink" Target="https://go.granikos.eu/Exchange2019Buch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63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microsoft.com/en-us/exchange/configure-oauth-authentication-between-exchange-and-exchange-online-organizations-exchange-2013-help?WT.mc_id=M365-MVP-5003086" TargetMode="External"/><Relationship Id="rId3" Type="http://schemas.openxmlformats.org/officeDocument/2006/relationships/hyperlink" Target="https://docs.microsoft.com/en-us/exchange/exchange-hybrid?WT.mc_id=M365-MVP-5003086" TargetMode="External"/><Relationship Id="rId7" Type="http://schemas.openxmlformats.org/officeDocument/2006/relationships/hyperlink" Target="https://docs.microsoft.com/en-us/microsoftteams/exchange-teams-interact?WT.mc_id=M365-MVP-5003086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docs.microsoft.com/en-us/office365/enterprise/configure-exchange-server-for-hybrid-modern-authentication?WT.mc_id=M365-MVP-5003086" TargetMode="External"/><Relationship Id="rId5" Type="http://schemas.openxmlformats.org/officeDocument/2006/relationships/hyperlink" Target="https://docs.microsoft.com/en-us/exchange/hybrid-configuration-wizard-faqs?WT.mc_id=M365-MVP-5003086" TargetMode="External"/><Relationship Id="rId10" Type="http://schemas.openxmlformats.org/officeDocument/2006/relationships/hyperlink" Target="https://exrca.com/" TargetMode="External"/><Relationship Id="rId4" Type="http://schemas.openxmlformats.org/officeDocument/2006/relationships/hyperlink" Target="https://docs.microsoft.com/en-us/exchange/hybrid-deployment-prerequisites?WT.mc_id=M365-MVP-5003086" TargetMode="External"/><Relationship Id="rId9" Type="http://schemas.openxmlformats.org/officeDocument/2006/relationships/hyperlink" Target="https://techcommunity.microsoft.com/t5/exchange-team-blog/demystifying-and-troubleshooting-hybrid-mail-flow-when-is-a/ba-p/1420838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7.png"/><Relationship Id="rId5" Type="http://schemas.openxmlformats.org/officeDocument/2006/relationships/image" Target="../media/image16.jpe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twitter.com/stensitzki" TargetMode="External"/><Relationship Id="rId5" Type="http://schemas.openxmlformats.org/officeDocument/2006/relationships/hyperlink" Target="https://linkedin.com/in/thomasstensitzki" TargetMode="External"/><Relationship Id="rId4" Type="http://schemas.openxmlformats.org/officeDocument/2006/relationships/image" Target="../media/image3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3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6">
            <a:extLst>
              <a:ext uri="{FF2B5EF4-FFF2-40B4-BE49-F238E27FC236}">
                <a16:creationId xmlns:a16="http://schemas.microsoft.com/office/drawing/2014/main" id="{A58C4FD7-3110-4C19-B2F3-1B3898D5500A}"/>
              </a:ext>
            </a:extLst>
          </p:cNvPr>
          <p:cNvSpPr txBox="1">
            <a:spLocks/>
          </p:cNvSpPr>
          <p:nvPr/>
        </p:nvSpPr>
        <p:spPr>
          <a:xfrm>
            <a:off x="1" y="2039111"/>
            <a:ext cx="12192000" cy="1592357"/>
          </a:xfrm>
          <a:prstGeom prst="roundRect">
            <a:avLst/>
          </a:prstGeom>
          <a:noFill/>
          <a:ln w="28575">
            <a:noFill/>
          </a:ln>
        </p:spPr>
        <p:txBody>
          <a:bodyPr vert="horz" wrap="square" lIns="274320" tIns="91440" rIns="182880" bIns="91440" rtlCol="0" anchor="ctr" anchorCtr="0">
            <a:normAutofit fontScale="97500"/>
          </a:bodyPr>
          <a:lstStyle>
            <a:lvl1pPr algn="l" defTabSz="68595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51" b="0" kern="1200" cap="none" spc="-75" baseline="0" dirty="0" smtClean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pPr algn="ctr" defTabSz="685983">
              <a:lnSpc>
                <a:spcPts val="3400"/>
              </a:lnSpc>
            </a:pPr>
            <a:r>
              <a:rPr lang="en-US" sz="2400" dirty="0">
                <a:solidFill>
                  <a:schemeClr val="bg1"/>
                </a:solidFill>
                <a:latin typeface="+mn-lt"/>
              </a:rPr>
              <a:t>MICROSOFT 365 VIRTUAL MARATHON</a:t>
            </a:r>
            <a:br>
              <a:rPr lang="en-US" sz="2400" dirty="0">
                <a:solidFill>
                  <a:schemeClr val="bg1"/>
                </a:solidFill>
                <a:latin typeface="+mn-lt"/>
              </a:rPr>
            </a:br>
            <a:r>
              <a:rPr lang="en-US" sz="2400" dirty="0">
                <a:solidFill>
                  <a:schemeClr val="bg1"/>
                </a:solidFill>
                <a:latin typeface="+mn-lt"/>
              </a:rPr>
              <a:t>EXCHANGE HYBRID – WHAT, WHY, AND HOW</a:t>
            </a:r>
            <a:endParaRPr lang="en-US" sz="2400" dirty="0">
              <a:solidFill>
                <a:schemeClr val="bg1"/>
              </a:solidFill>
              <a:latin typeface="+mn-lt"/>
              <a:ea typeface="+mj-ea"/>
            </a:endParaRP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C53F3327-8FC1-4E27-98E6-42D44EFF912D}"/>
              </a:ext>
            </a:extLst>
          </p:cNvPr>
          <p:cNvSpPr txBox="1">
            <a:spLocks/>
          </p:cNvSpPr>
          <p:nvPr/>
        </p:nvSpPr>
        <p:spPr>
          <a:xfrm>
            <a:off x="0" y="3796060"/>
            <a:ext cx="12192000" cy="2060621"/>
          </a:xfrm>
          <a:prstGeom prst="roundRect">
            <a:avLst/>
          </a:prstGeom>
          <a:noFill/>
          <a:ln w="28575">
            <a:noFill/>
          </a:ln>
        </p:spPr>
        <p:txBody>
          <a:bodyPr lIns="91440" tIns="91440" bIns="91440" anchor="ctr">
            <a:normAutofit/>
          </a:bodyPr>
          <a:lstStyle>
            <a:lvl1pPr marL="254862" marR="0" indent="-254862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itchFamily="34" charset="0"/>
              <a:buChar char="•"/>
              <a:tabLst/>
              <a:defRPr sz="2701" kern="1200" spc="-53" baseline="0">
                <a:solidFill>
                  <a:srgbClr val="333333"/>
                </a:solidFill>
                <a:latin typeface="+mj-lt"/>
                <a:ea typeface="+mn-ea"/>
                <a:cs typeface="+mn-cs"/>
              </a:defRPr>
            </a:lvl1pPr>
            <a:lvl2pPr marL="429931" marR="0" indent="-175069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/>
              <a:defRPr sz="18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2pPr>
            <a:lvl3pPr marL="599044" marR="0" indent="-169114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>
                <a:tab pos="599044" algn="l"/>
              </a:tabLst>
              <a:defRPr sz="18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3pPr>
            <a:lvl4pPr marL="772922" marR="0" indent="-173878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/>
              <a:defRPr sz="15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4pPr>
            <a:lvl5pPr marL="942036" marR="0" indent="-169114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>
                <a:tab pos="942036" algn="l"/>
              </a:tabLst>
              <a:defRPr sz="15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5pPr>
            <a:lvl6pPr marL="1886377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355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333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311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0000" indent="0" algn="ctr">
              <a:buFont typeface="Arial" pitchFamily="34" charset="0"/>
              <a:buNone/>
            </a:pPr>
            <a:r>
              <a:rPr lang="en-US" sz="2400" dirty="0">
                <a:solidFill>
                  <a:srgbClr val="008192"/>
                </a:solidFill>
                <a:latin typeface="+mn-lt"/>
              </a:rPr>
              <a:t>THOMAS STENSITZKI</a:t>
            </a:r>
          </a:p>
          <a:p>
            <a:pPr marL="180000" indent="0" algn="ctr">
              <a:buFont typeface="Arial" pitchFamily="34" charset="0"/>
              <a:buNone/>
            </a:pPr>
            <a:r>
              <a:rPr lang="en-US" sz="2400" dirty="0">
                <a:solidFill>
                  <a:srgbClr val="008192"/>
                </a:solidFill>
                <a:latin typeface="+mn-lt"/>
              </a:rPr>
              <a:t>MVP Office Apps &amp; Services</a:t>
            </a:r>
          </a:p>
          <a:p>
            <a:pPr marL="180000" indent="0" algn="ctr">
              <a:buFont typeface="Arial" pitchFamily="34" charset="0"/>
              <a:buNone/>
            </a:pPr>
            <a:r>
              <a:rPr lang="en-US" sz="2400" dirty="0">
                <a:solidFill>
                  <a:srgbClr val="008192"/>
                </a:solidFill>
                <a:latin typeface="+mn-lt"/>
              </a:rPr>
              <a:t>@stensitzki</a:t>
            </a:r>
          </a:p>
          <a:p>
            <a:pPr marL="180000" indent="0" algn="ctr">
              <a:buFont typeface="Arial" pitchFamily="34" charset="0"/>
              <a:buNone/>
            </a:pPr>
            <a:endParaRPr lang="en-US" sz="2400" dirty="0">
              <a:solidFill>
                <a:srgbClr val="008192"/>
              </a:solidFill>
              <a:latin typeface="+mn-lt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09E4D4C-A3CC-4F4E-B914-1E60A51E36DF}"/>
              </a:ext>
            </a:extLst>
          </p:cNvPr>
          <p:cNvGrpSpPr/>
          <p:nvPr/>
        </p:nvGrpSpPr>
        <p:grpSpPr>
          <a:xfrm>
            <a:off x="9992532" y="5652966"/>
            <a:ext cx="1938629" cy="1093570"/>
            <a:chOff x="9992532" y="5652966"/>
            <a:chExt cx="1938629" cy="109357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86F76D8-96E4-4D13-ABBF-7BD2448B1E29}"/>
                </a:ext>
              </a:extLst>
            </p:cNvPr>
            <p:cNvGrpSpPr/>
            <p:nvPr/>
          </p:nvGrpSpPr>
          <p:grpSpPr>
            <a:xfrm>
              <a:off x="9992532" y="5652966"/>
              <a:ext cx="1938629" cy="889854"/>
              <a:chOff x="9945640" y="5820508"/>
              <a:chExt cx="1938629" cy="889854"/>
            </a:xfrm>
          </p:grpSpPr>
          <p:pic>
            <p:nvPicPr>
              <p:cNvPr id="13" name="Picture 12" descr="A close up of a sign&#10;&#10;Description automatically generated">
                <a:extLst>
                  <a:ext uri="{FF2B5EF4-FFF2-40B4-BE49-F238E27FC236}">
                    <a16:creationId xmlns:a16="http://schemas.microsoft.com/office/drawing/2014/main" id="{B682042C-182E-4E92-9F91-BCE83592FF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945640" y="6088062"/>
                <a:ext cx="1938629" cy="622300"/>
              </a:xfrm>
              <a:prstGeom prst="rect">
                <a:avLst/>
              </a:prstGeom>
            </p:spPr>
          </p:pic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22EC47D-279A-4CBD-BC17-6B31ECE32929}"/>
                  </a:ext>
                </a:extLst>
              </p:cNvPr>
              <p:cNvSpPr txBox="1"/>
              <p:nvPr/>
            </p:nvSpPr>
            <p:spPr>
              <a:xfrm>
                <a:off x="9945640" y="5820508"/>
                <a:ext cx="1084384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200" spc="-70" dirty="0"/>
                  <a:t>Brought to you by</a:t>
                </a:r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B3323DA-CE5D-4B17-93D9-D317DEC74F04}"/>
                </a:ext>
              </a:extLst>
            </p:cNvPr>
            <p:cNvSpPr txBox="1"/>
            <p:nvPr/>
          </p:nvSpPr>
          <p:spPr>
            <a:xfrm>
              <a:off x="9992532" y="6561870"/>
              <a:ext cx="1807033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200" spc="-70" dirty="0"/>
                <a:t>M365Conf.com | #M365CONF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492343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77688819-5022-4845-AB75-4730950AD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Exchange Online</a:t>
            </a:r>
          </a:p>
        </p:txBody>
      </p:sp>
      <p:sp>
        <p:nvSpPr>
          <p:cNvPr id="8" name="Rectangle 727">
            <a:extLst>
              <a:ext uri="{FF2B5EF4-FFF2-40B4-BE49-F238E27FC236}">
                <a16:creationId xmlns:a16="http://schemas.microsoft.com/office/drawing/2014/main" id="{BF2039B6-9A85-4216-B6F6-2C1B1F265D01}"/>
              </a:ext>
            </a:extLst>
          </p:cNvPr>
          <p:cNvSpPr/>
          <p:nvPr/>
        </p:nvSpPr>
        <p:spPr bwMode="auto">
          <a:xfrm>
            <a:off x="431296" y="2417515"/>
            <a:ext cx="11329408" cy="2440993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397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cs typeface="Segoe UI" pitchFamily="34" charset="0"/>
            </a:endParaRPr>
          </a:p>
        </p:txBody>
      </p:sp>
      <p:sp>
        <p:nvSpPr>
          <p:cNvPr id="9" name="Rectangle 79">
            <a:extLst>
              <a:ext uri="{FF2B5EF4-FFF2-40B4-BE49-F238E27FC236}">
                <a16:creationId xmlns:a16="http://schemas.microsoft.com/office/drawing/2014/main" id="{E22A2318-E1E8-4603-BD48-07E5D59B4EF5}"/>
              </a:ext>
            </a:extLst>
          </p:cNvPr>
          <p:cNvSpPr/>
          <p:nvPr/>
        </p:nvSpPr>
        <p:spPr>
          <a:xfrm>
            <a:off x="5769989" y="3181277"/>
            <a:ext cx="2667271" cy="1677231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defTabSz="914192">
              <a:lnSpc>
                <a:spcPct val="110000"/>
              </a:lnSpc>
              <a:spcAft>
                <a:spcPts val="1176"/>
              </a:spcAft>
            </a:pPr>
            <a:r>
              <a:rPr lang="en-US" sz="1372" dirty="0">
                <a:latin typeface="Segoe UI" panose="020B0502040204020203" pitchFamily="34" charset="0"/>
                <a:cs typeface="Segoe UI" panose="020B0502040204020203" pitchFamily="34" charset="0"/>
              </a:rPr>
              <a:t>Enables full collaboration experience with SharePoint, Microsoft Teams, and Outlook, faster search, seamless mobile experience, intelligent calendaring, 100GB mailboxes and unlimited archives, and more</a:t>
            </a:r>
          </a:p>
        </p:txBody>
      </p:sp>
      <p:sp>
        <p:nvSpPr>
          <p:cNvPr id="10" name="Rectangle 88">
            <a:extLst>
              <a:ext uri="{FF2B5EF4-FFF2-40B4-BE49-F238E27FC236}">
                <a16:creationId xmlns:a16="http://schemas.microsoft.com/office/drawing/2014/main" id="{C7ADE396-65F6-42C6-9720-FDD0C748C2A0}"/>
              </a:ext>
            </a:extLst>
          </p:cNvPr>
          <p:cNvSpPr/>
          <p:nvPr/>
        </p:nvSpPr>
        <p:spPr>
          <a:xfrm>
            <a:off x="6178706" y="2709117"/>
            <a:ext cx="1586390" cy="331899"/>
          </a:xfrm>
          <a:prstGeom prst="rect">
            <a:avLst/>
          </a:prstGeom>
        </p:spPr>
        <p:txBody>
          <a:bodyPr wrap="none" lIns="0">
            <a:spAutoFit/>
          </a:bodyPr>
          <a:lstStyle/>
          <a:p>
            <a:pPr defTabSz="517228">
              <a:spcAft>
                <a:spcPts val="1000"/>
              </a:spcAft>
              <a:buSzPct val="90000"/>
            </a:pPr>
            <a:r>
              <a:rPr lang="en-US" sz="1568" dirty="0">
                <a:solidFill>
                  <a:schemeClr val="accent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Most productive</a:t>
            </a:r>
          </a:p>
        </p:txBody>
      </p:sp>
      <p:sp>
        <p:nvSpPr>
          <p:cNvPr id="11" name="Rectangle 89">
            <a:extLst>
              <a:ext uri="{FF2B5EF4-FFF2-40B4-BE49-F238E27FC236}">
                <a16:creationId xmlns:a16="http://schemas.microsoft.com/office/drawing/2014/main" id="{E31DE20F-BE2B-40D0-A50E-B1308B1AD9C2}"/>
              </a:ext>
            </a:extLst>
          </p:cNvPr>
          <p:cNvSpPr/>
          <p:nvPr/>
        </p:nvSpPr>
        <p:spPr>
          <a:xfrm>
            <a:off x="2930025" y="3181276"/>
            <a:ext cx="2381151" cy="1677231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defTabSz="914192">
              <a:lnSpc>
                <a:spcPct val="110000"/>
              </a:lnSpc>
              <a:spcAft>
                <a:spcPts val="1176"/>
              </a:spcAft>
            </a:pPr>
            <a:r>
              <a:rPr lang="en-US" sz="1372" dirty="0">
                <a:latin typeface="Segoe UI" panose="020B0502040204020203" pitchFamily="34" charset="0"/>
                <a:cs typeface="Segoe UI" panose="020B0502040204020203" pitchFamily="34" charset="0"/>
              </a:rPr>
              <a:t>99.9% uptime guarantee, unparalleled compliance standards, advanced data, threat and identity protection</a:t>
            </a:r>
          </a:p>
        </p:txBody>
      </p:sp>
      <p:sp>
        <p:nvSpPr>
          <p:cNvPr id="12" name="Rectangle 90">
            <a:extLst>
              <a:ext uri="{FF2B5EF4-FFF2-40B4-BE49-F238E27FC236}">
                <a16:creationId xmlns:a16="http://schemas.microsoft.com/office/drawing/2014/main" id="{055940E0-A093-41A1-88AD-0402A80A1DA0}"/>
              </a:ext>
            </a:extLst>
          </p:cNvPr>
          <p:cNvSpPr/>
          <p:nvPr/>
        </p:nvSpPr>
        <p:spPr>
          <a:xfrm>
            <a:off x="3339643" y="2702410"/>
            <a:ext cx="1193517" cy="331899"/>
          </a:xfrm>
          <a:prstGeom prst="rect">
            <a:avLst/>
          </a:prstGeom>
        </p:spPr>
        <p:txBody>
          <a:bodyPr wrap="none" lIns="0">
            <a:spAutoFit/>
          </a:bodyPr>
          <a:lstStyle/>
          <a:p>
            <a:pPr defTabSz="517228">
              <a:spcAft>
                <a:spcPts val="1000"/>
              </a:spcAft>
              <a:buSzPct val="90000"/>
            </a:pPr>
            <a:r>
              <a:rPr lang="en-US" sz="1568" dirty="0">
                <a:solidFill>
                  <a:schemeClr val="accent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Most secure</a:t>
            </a:r>
          </a:p>
        </p:txBody>
      </p:sp>
      <p:sp>
        <p:nvSpPr>
          <p:cNvPr id="13" name="Rectangle 91">
            <a:extLst>
              <a:ext uri="{FF2B5EF4-FFF2-40B4-BE49-F238E27FC236}">
                <a16:creationId xmlns:a16="http://schemas.microsoft.com/office/drawing/2014/main" id="{DAF59FB1-72D7-413B-ADAF-579933BDAE85}"/>
              </a:ext>
            </a:extLst>
          </p:cNvPr>
          <p:cNvSpPr/>
          <p:nvPr/>
        </p:nvSpPr>
        <p:spPr>
          <a:xfrm>
            <a:off x="8978024" y="3181276"/>
            <a:ext cx="2350363" cy="1677232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defTabSz="914192">
              <a:lnSpc>
                <a:spcPct val="110000"/>
              </a:lnSpc>
              <a:spcAft>
                <a:spcPts val="1176"/>
              </a:spcAft>
            </a:pPr>
            <a:r>
              <a:rPr lang="en-US" sz="1372" dirty="0">
                <a:latin typeface="Segoe UI" panose="020B0502040204020203" pitchFamily="34" charset="0"/>
                <a:cs typeface="Segoe UI" panose="020B0502040204020203" pitchFamily="34" charset="0"/>
              </a:rPr>
              <a:t>No more migrations, no more patching, lower cost per user, FastTrack migration services, reduced IT overhead, seamless hybrid means cloud at your pace</a:t>
            </a:r>
          </a:p>
        </p:txBody>
      </p:sp>
      <p:sp>
        <p:nvSpPr>
          <p:cNvPr id="14" name="Rectangle 92">
            <a:extLst>
              <a:ext uri="{FF2B5EF4-FFF2-40B4-BE49-F238E27FC236}">
                <a16:creationId xmlns:a16="http://schemas.microsoft.com/office/drawing/2014/main" id="{010D0782-37D1-486E-9B58-51E87CA89948}"/>
              </a:ext>
            </a:extLst>
          </p:cNvPr>
          <p:cNvSpPr/>
          <p:nvPr/>
        </p:nvSpPr>
        <p:spPr>
          <a:xfrm>
            <a:off x="9397465" y="2686074"/>
            <a:ext cx="1159950" cy="331899"/>
          </a:xfrm>
          <a:prstGeom prst="rect">
            <a:avLst/>
          </a:prstGeom>
        </p:spPr>
        <p:txBody>
          <a:bodyPr wrap="none" lIns="0">
            <a:spAutoFit/>
          </a:bodyPr>
          <a:lstStyle/>
          <a:p>
            <a:pPr defTabSz="517228">
              <a:spcAft>
                <a:spcPts val="1000"/>
              </a:spcAft>
              <a:buSzPct val="90000"/>
            </a:pPr>
            <a:r>
              <a:rPr lang="en-US" sz="1568" dirty="0">
                <a:solidFill>
                  <a:schemeClr val="accent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Lowest TCO</a:t>
            </a:r>
          </a:p>
        </p:txBody>
      </p:sp>
      <p:sp>
        <p:nvSpPr>
          <p:cNvPr id="15" name="create" title="Icon of a pencil with an arrow around it pointing counterclockwise">
            <a:extLst>
              <a:ext uri="{FF2B5EF4-FFF2-40B4-BE49-F238E27FC236}">
                <a16:creationId xmlns:a16="http://schemas.microsoft.com/office/drawing/2014/main" id="{149AF3D3-886E-4F66-8EFC-F3036186AF10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769990" y="2715841"/>
            <a:ext cx="294619" cy="288951"/>
          </a:xfrm>
          <a:custGeom>
            <a:avLst/>
            <a:gdLst>
              <a:gd name="T0" fmla="*/ 0 w 354"/>
              <a:gd name="T1" fmla="*/ 174 h 348"/>
              <a:gd name="T2" fmla="*/ 177 w 354"/>
              <a:gd name="T3" fmla="*/ 0 h 348"/>
              <a:gd name="T4" fmla="*/ 354 w 354"/>
              <a:gd name="T5" fmla="*/ 174 h 348"/>
              <a:gd name="T6" fmla="*/ 177 w 354"/>
              <a:gd name="T7" fmla="*/ 348 h 348"/>
              <a:gd name="T8" fmla="*/ 18 w 354"/>
              <a:gd name="T9" fmla="*/ 252 h 348"/>
              <a:gd name="T10" fmla="*/ 60 w 354"/>
              <a:gd name="T11" fmla="*/ 265 h 348"/>
              <a:gd name="T12" fmla="*/ 18 w 354"/>
              <a:gd name="T13" fmla="*/ 252 h 348"/>
              <a:gd name="T14" fmla="*/ 6 w 354"/>
              <a:gd name="T15" fmla="*/ 294 h 348"/>
              <a:gd name="T16" fmla="*/ 263 w 354"/>
              <a:gd name="T17" fmla="*/ 22 h 348"/>
              <a:gd name="T18" fmla="*/ 161 w 354"/>
              <a:gd name="T19" fmla="*/ 121 h 348"/>
              <a:gd name="T20" fmla="*/ 120 w 354"/>
              <a:gd name="T21" fmla="*/ 234 h 348"/>
              <a:gd name="T22" fmla="*/ 237 w 354"/>
              <a:gd name="T23" fmla="*/ 194 h 348"/>
              <a:gd name="T24" fmla="*/ 336 w 354"/>
              <a:gd name="T25" fmla="*/ 97 h 348"/>
              <a:gd name="T26" fmla="*/ 161 w 354"/>
              <a:gd name="T27" fmla="*/ 121 h 348"/>
              <a:gd name="T28" fmla="*/ 217 w 354"/>
              <a:gd name="T29" fmla="*/ 140 h 348"/>
              <a:gd name="T30" fmla="*/ 304 w 354"/>
              <a:gd name="T31" fmla="*/ 52 h 348"/>
              <a:gd name="T32" fmla="*/ 236 w 354"/>
              <a:gd name="T33" fmla="*/ 194 h 348"/>
              <a:gd name="T34" fmla="*/ 217 w 354"/>
              <a:gd name="T35" fmla="*/ 140 h 348"/>
              <a:gd name="T36" fmla="*/ 138 w 354"/>
              <a:gd name="T37" fmla="*/ 184 h 348"/>
              <a:gd name="T38" fmla="*/ 171 w 354"/>
              <a:gd name="T39" fmla="*/ 217 h 3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354" h="348">
                <a:moveTo>
                  <a:pt x="0" y="174"/>
                </a:moveTo>
                <a:cubicBezTo>
                  <a:pt x="0" y="78"/>
                  <a:pt x="79" y="0"/>
                  <a:pt x="177" y="0"/>
                </a:cubicBezTo>
                <a:cubicBezTo>
                  <a:pt x="275" y="0"/>
                  <a:pt x="354" y="78"/>
                  <a:pt x="354" y="174"/>
                </a:cubicBezTo>
                <a:cubicBezTo>
                  <a:pt x="354" y="271"/>
                  <a:pt x="275" y="348"/>
                  <a:pt x="177" y="348"/>
                </a:cubicBezTo>
                <a:cubicBezTo>
                  <a:pt x="108" y="348"/>
                  <a:pt x="47" y="309"/>
                  <a:pt x="18" y="252"/>
                </a:cubicBezTo>
                <a:moveTo>
                  <a:pt x="60" y="265"/>
                </a:moveTo>
                <a:cubicBezTo>
                  <a:pt x="18" y="252"/>
                  <a:pt x="18" y="252"/>
                  <a:pt x="18" y="252"/>
                </a:cubicBezTo>
                <a:cubicBezTo>
                  <a:pt x="6" y="294"/>
                  <a:pt x="6" y="294"/>
                  <a:pt x="6" y="294"/>
                </a:cubicBezTo>
                <a:moveTo>
                  <a:pt x="263" y="22"/>
                </a:moveTo>
                <a:cubicBezTo>
                  <a:pt x="161" y="121"/>
                  <a:pt x="161" y="121"/>
                  <a:pt x="161" y="121"/>
                </a:cubicBezTo>
                <a:cubicBezTo>
                  <a:pt x="120" y="234"/>
                  <a:pt x="120" y="234"/>
                  <a:pt x="120" y="234"/>
                </a:cubicBezTo>
                <a:cubicBezTo>
                  <a:pt x="237" y="194"/>
                  <a:pt x="237" y="194"/>
                  <a:pt x="237" y="194"/>
                </a:cubicBezTo>
                <a:cubicBezTo>
                  <a:pt x="336" y="97"/>
                  <a:pt x="336" y="97"/>
                  <a:pt x="336" y="97"/>
                </a:cubicBezTo>
                <a:moveTo>
                  <a:pt x="161" y="121"/>
                </a:moveTo>
                <a:cubicBezTo>
                  <a:pt x="217" y="140"/>
                  <a:pt x="217" y="140"/>
                  <a:pt x="217" y="140"/>
                </a:cubicBezTo>
                <a:cubicBezTo>
                  <a:pt x="304" y="52"/>
                  <a:pt x="304" y="52"/>
                  <a:pt x="304" y="52"/>
                </a:cubicBezTo>
                <a:moveTo>
                  <a:pt x="236" y="194"/>
                </a:moveTo>
                <a:cubicBezTo>
                  <a:pt x="217" y="140"/>
                  <a:pt x="217" y="140"/>
                  <a:pt x="217" y="140"/>
                </a:cubicBezTo>
                <a:moveTo>
                  <a:pt x="138" y="184"/>
                </a:moveTo>
                <a:cubicBezTo>
                  <a:pt x="171" y="217"/>
                  <a:pt x="171" y="217"/>
                  <a:pt x="171" y="217"/>
                </a:cubicBezTo>
              </a:path>
            </a:pathLst>
          </a:custGeom>
          <a:noFill/>
          <a:ln w="19050" cap="rnd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89555" tIns="44780" rIns="89555" bIns="44780" numCol="1" anchor="t" anchorCtr="0" compatLnSpc="1">
            <a:prstTxWarp prst="textNoShape">
              <a:avLst/>
            </a:prstTxWarp>
          </a:bodyPr>
          <a:lstStyle/>
          <a:p>
            <a:pPr algn="ctr" defTabSz="895342" fontAlgn="base">
              <a:defRPr/>
            </a:pPr>
            <a:endParaRPr lang="en-US" sz="2000" kern="0" dirty="0">
              <a:solidFill>
                <a:srgbClr val="FFFFFF"/>
              </a:solidFill>
              <a:latin typeface="Segoe UI Semibold"/>
            </a:endParaRPr>
          </a:p>
        </p:txBody>
      </p:sp>
      <p:sp>
        <p:nvSpPr>
          <p:cNvPr id="16" name="Lock" title="Icon of a padlock">
            <a:extLst>
              <a:ext uri="{FF2B5EF4-FFF2-40B4-BE49-F238E27FC236}">
                <a16:creationId xmlns:a16="http://schemas.microsoft.com/office/drawing/2014/main" id="{5A1B3C17-FACD-4098-A34E-C8DF2DEC1DAF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2902566" y="2725047"/>
            <a:ext cx="212050" cy="296777"/>
          </a:xfrm>
          <a:custGeom>
            <a:avLst/>
            <a:gdLst>
              <a:gd name="T0" fmla="*/ 239 w 239"/>
              <a:gd name="T1" fmla="*/ 335 h 335"/>
              <a:gd name="T2" fmla="*/ 0 w 239"/>
              <a:gd name="T3" fmla="*/ 335 h 335"/>
              <a:gd name="T4" fmla="*/ 0 w 239"/>
              <a:gd name="T5" fmla="*/ 157 h 335"/>
              <a:gd name="T6" fmla="*/ 239 w 239"/>
              <a:gd name="T7" fmla="*/ 157 h 335"/>
              <a:gd name="T8" fmla="*/ 239 w 239"/>
              <a:gd name="T9" fmla="*/ 335 h 335"/>
              <a:gd name="T10" fmla="*/ 196 w 239"/>
              <a:gd name="T11" fmla="*/ 157 h 335"/>
              <a:gd name="T12" fmla="*/ 196 w 239"/>
              <a:gd name="T13" fmla="*/ 75 h 335"/>
              <a:gd name="T14" fmla="*/ 121 w 239"/>
              <a:gd name="T15" fmla="*/ 0 h 335"/>
              <a:gd name="T16" fmla="*/ 46 w 239"/>
              <a:gd name="T17" fmla="*/ 75 h 335"/>
              <a:gd name="T18" fmla="*/ 46 w 239"/>
              <a:gd name="T19" fmla="*/ 157 h 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39" h="335">
                <a:moveTo>
                  <a:pt x="239" y="335"/>
                </a:moveTo>
                <a:cubicBezTo>
                  <a:pt x="0" y="335"/>
                  <a:pt x="0" y="335"/>
                  <a:pt x="0" y="335"/>
                </a:cubicBezTo>
                <a:cubicBezTo>
                  <a:pt x="0" y="157"/>
                  <a:pt x="0" y="157"/>
                  <a:pt x="0" y="157"/>
                </a:cubicBezTo>
                <a:cubicBezTo>
                  <a:pt x="239" y="157"/>
                  <a:pt x="239" y="157"/>
                  <a:pt x="239" y="157"/>
                </a:cubicBezTo>
                <a:lnTo>
                  <a:pt x="239" y="335"/>
                </a:lnTo>
                <a:close/>
                <a:moveTo>
                  <a:pt x="196" y="157"/>
                </a:moveTo>
                <a:cubicBezTo>
                  <a:pt x="196" y="75"/>
                  <a:pt x="196" y="75"/>
                  <a:pt x="196" y="75"/>
                </a:cubicBezTo>
                <a:cubicBezTo>
                  <a:pt x="196" y="34"/>
                  <a:pt x="163" y="0"/>
                  <a:pt x="121" y="0"/>
                </a:cubicBezTo>
                <a:cubicBezTo>
                  <a:pt x="79" y="0"/>
                  <a:pt x="46" y="34"/>
                  <a:pt x="46" y="75"/>
                </a:cubicBezTo>
                <a:cubicBezTo>
                  <a:pt x="46" y="157"/>
                  <a:pt x="46" y="157"/>
                  <a:pt x="46" y="157"/>
                </a:cubicBezTo>
              </a:path>
            </a:pathLst>
          </a:custGeom>
          <a:noFill/>
          <a:ln w="19050" cap="rnd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89555" tIns="44780" rIns="89555" bIns="44780" numCol="1" anchor="t" anchorCtr="0" compatLnSpc="1">
            <a:prstTxWarp prst="textNoShape">
              <a:avLst/>
            </a:prstTxWarp>
          </a:bodyPr>
          <a:lstStyle/>
          <a:p>
            <a:pPr algn="ctr" defTabSz="895342" fontAlgn="base">
              <a:defRPr/>
            </a:pPr>
            <a:endParaRPr lang="en-US" sz="2000" kern="0" dirty="0">
              <a:solidFill>
                <a:srgbClr val="FFFFFF"/>
              </a:solidFill>
              <a:latin typeface="Segoe UI Semibold"/>
            </a:endParaRPr>
          </a:p>
        </p:txBody>
      </p:sp>
      <p:sp>
        <p:nvSpPr>
          <p:cNvPr id="17" name="money_2" title="Icon of a dollar sign with an arrow around it pointing clockwise">
            <a:extLst>
              <a:ext uri="{FF2B5EF4-FFF2-40B4-BE49-F238E27FC236}">
                <a16:creationId xmlns:a16="http://schemas.microsoft.com/office/drawing/2014/main" id="{E075AA74-928A-4532-A7EF-EE6F59B36647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8931320" y="2666328"/>
            <a:ext cx="316776" cy="334459"/>
          </a:xfrm>
          <a:custGeom>
            <a:avLst/>
            <a:gdLst>
              <a:gd name="T0" fmla="*/ 307 w 307"/>
              <a:gd name="T1" fmla="*/ 163 h 326"/>
              <a:gd name="T2" fmla="*/ 282 w 307"/>
              <a:gd name="T3" fmla="*/ 244 h 326"/>
              <a:gd name="T4" fmla="*/ 82 w 307"/>
              <a:gd name="T5" fmla="*/ 281 h 326"/>
              <a:gd name="T6" fmla="*/ 45 w 307"/>
              <a:gd name="T7" fmla="*/ 82 h 326"/>
              <a:gd name="T8" fmla="*/ 245 w 307"/>
              <a:gd name="T9" fmla="*/ 45 h 326"/>
              <a:gd name="T10" fmla="*/ 297 w 307"/>
              <a:gd name="T11" fmla="*/ 110 h 326"/>
              <a:gd name="T12" fmla="*/ 257 w 307"/>
              <a:gd name="T13" fmla="*/ 99 h 326"/>
              <a:gd name="T14" fmla="*/ 297 w 307"/>
              <a:gd name="T15" fmla="*/ 109 h 326"/>
              <a:gd name="T16" fmla="*/ 307 w 307"/>
              <a:gd name="T17" fmla="*/ 70 h 326"/>
              <a:gd name="T18" fmla="*/ 126 w 307"/>
              <a:gd name="T19" fmla="*/ 199 h 326"/>
              <a:gd name="T20" fmla="*/ 182 w 307"/>
              <a:gd name="T21" fmla="*/ 199 h 326"/>
              <a:gd name="T22" fmla="*/ 202 w 307"/>
              <a:gd name="T23" fmla="*/ 179 h 326"/>
              <a:gd name="T24" fmla="*/ 182 w 307"/>
              <a:gd name="T25" fmla="*/ 158 h 326"/>
              <a:gd name="T26" fmla="*/ 147 w 307"/>
              <a:gd name="T27" fmla="*/ 158 h 326"/>
              <a:gd name="T28" fmla="*/ 126 w 307"/>
              <a:gd name="T29" fmla="*/ 137 h 326"/>
              <a:gd name="T30" fmla="*/ 147 w 307"/>
              <a:gd name="T31" fmla="*/ 117 h 326"/>
              <a:gd name="T32" fmla="*/ 201 w 307"/>
              <a:gd name="T33" fmla="*/ 117 h 326"/>
              <a:gd name="T34" fmla="*/ 164 w 307"/>
              <a:gd name="T35" fmla="*/ 88 h 326"/>
              <a:gd name="T36" fmla="*/ 164 w 307"/>
              <a:gd name="T37" fmla="*/ 226 h 3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307" h="326">
                <a:moveTo>
                  <a:pt x="307" y="163"/>
                </a:moveTo>
                <a:cubicBezTo>
                  <a:pt x="307" y="191"/>
                  <a:pt x="299" y="219"/>
                  <a:pt x="282" y="244"/>
                </a:cubicBezTo>
                <a:cubicBezTo>
                  <a:pt x="237" y="310"/>
                  <a:pt x="148" y="326"/>
                  <a:pt x="82" y="281"/>
                </a:cubicBezTo>
                <a:cubicBezTo>
                  <a:pt x="17" y="236"/>
                  <a:pt x="0" y="147"/>
                  <a:pt x="45" y="82"/>
                </a:cubicBezTo>
                <a:cubicBezTo>
                  <a:pt x="90" y="16"/>
                  <a:pt x="179" y="0"/>
                  <a:pt x="245" y="45"/>
                </a:cubicBezTo>
                <a:cubicBezTo>
                  <a:pt x="269" y="61"/>
                  <a:pt x="287" y="84"/>
                  <a:pt x="297" y="110"/>
                </a:cubicBezTo>
                <a:moveTo>
                  <a:pt x="257" y="99"/>
                </a:moveTo>
                <a:cubicBezTo>
                  <a:pt x="297" y="109"/>
                  <a:pt x="297" y="109"/>
                  <a:pt x="297" y="109"/>
                </a:cubicBezTo>
                <a:cubicBezTo>
                  <a:pt x="307" y="70"/>
                  <a:pt x="307" y="70"/>
                  <a:pt x="307" y="70"/>
                </a:cubicBezTo>
                <a:moveTo>
                  <a:pt x="126" y="199"/>
                </a:moveTo>
                <a:cubicBezTo>
                  <a:pt x="182" y="199"/>
                  <a:pt x="182" y="199"/>
                  <a:pt x="182" y="199"/>
                </a:cubicBezTo>
                <a:cubicBezTo>
                  <a:pt x="193" y="199"/>
                  <a:pt x="202" y="190"/>
                  <a:pt x="202" y="179"/>
                </a:cubicBezTo>
                <a:cubicBezTo>
                  <a:pt x="202" y="168"/>
                  <a:pt x="193" y="158"/>
                  <a:pt x="182" y="158"/>
                </a:cubicBezTo>
                <a:cubicBezTo>
                  <a:pt x="147" y="158"/>
                  <a:pt x="147" y="158"/>
                  <a:pt x="147" y="158"/>
                </a:cubicBezTo>
                <a:cubicBezTo>
                  <a:pt x="136" y="158"/>
                  <a:pt x="126" y="148"/>
                  <a:pt x="126" y="137"/>
                </a:cubicBezTo>
                <a:cubicBezTo>
                  <a:pt x="126" y="126"/>
                  <a:pt x="136" y="117"/>
                  <a:pt x="147" y="117"/>
                </a:cubicBezTo>
                <a:cubicBezTo>
                  <a:pt x="201" y="117"/>
                  <a:pt x="201" y="117"/>
                  <a:pt x="201" y="117"/>
                </a:cubicBezTo>
                <a:moveTo>
                  <a:pt x="164" y="88"/>
                </a:moveTo>
                <a:cubicBezTo>
                  <a:pt x="164" y="226"/>
                  <a:pt x="164" y="226"/>
                  <a:pt x="164" y="226"/>
                </a:cubicBezTo>
              </a:path>
            </a:pathLst>
          </a:custGeom>
          <a:noFill/>
          <a:ln w="19050" cap="rnd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89581" tIns="44792" rIns="89581" bIns="44792" numCol="1" anchor="t" anchorCtr="0" compatLnSpc="1">
            <a:prstTxWarp prst="textNoShape">
              <a:avLst/>
            </a:prstTxWarp>
          </a:bodyPr>
          <a:lstStyle/>
          <a:p>
            <a:pPr algn="ctr" defTabSz="895686" fontAlgn="base">
              <a:defRPr/>
            </a:pPr>
            <a:endParaRPr lang="en-US" sz="2000" kern="0" dirty="0">
              <a:solidFill>
                <a:srgbClr val="FFFFFF"/>
              </a:solidFill>
              <a:latin typeface="Segoe UI Semibold"/>
            </a:endParaRPr>
          </a:p>
        </p:txBody>
      </p:sp>
      <p:sp>
        <p:nvSpPr>
          <p:cNvPr id="18" name="TextBox 74">
            <a:extLst>
              <a:ext uri="{FF2B5EF4-FFF2-40B4-BE49-F238E27FC236}">
                <a16:creationId xmlns:a16="http://schemas.microsoft.com/office/drawing/2014/main" id="{6E694376-D47C-4C59-AFA4-92FDE18D183E}"/>
              </a:ext>
            </a:extLst>
          </p:cNvPr>
          <p:cNvSpPr txBox="1"/>
          <p:nvPr/>
        </p:nvSpPr>
        <p:spPr>
          <a:xfrm>
            <a:off x="658535" y="2663673"/>
            <a:ext cx="1443196" cy="73381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defTabSz="517228">
              <a:spcAft>
                <a:spcPts val="1000"/>
              </a:spcAft>
              <a:buSzPct val="90000"/>
            </a:pPr>
            <a:r>
              <a:rPr lang="en-US" sz="2353" b="1" dirty="0">
                <a:solidFill>
                  <a:schemeClr val="accent1"/>
                </a:solidFill>
                <a:latin typeface="+mj-lt"/>
                <a:cs typeface="Segoe UI" panose="020B0502040204020203" pitchFamily="34" charset="0"/>
              </a:rPr>
              <a:t>Exchange Online</a:t>
            </a:r>
          </a:p>
        </p:txBody>
      </p:sp>
      <p:cxnSp>
        <p:nvCxnSpPr>
          <p:cNvPr id="19" name="Straight Arrow Connector 721">
            <a:extLst>
              <a:ext uri="{FF2B5EF4-FFF2-40B4-BE49-F238E27FC236}">
                <a16:creationId xmlns:a16="http://schemas.microsoft.com/office/drawing/2014/main" id="{E46F92BB-4299-4A39-A928-A23C36BB9A38}"/>
              </a:ext>
            </a:extLst>
          </p:cNvPr>
          <p:cNvCxnSpPr>
            <a:cxnSpLocks/>
          </p:cNvCxnSpPr>
          <p:nvPr/>
        </p:nvCxnSpPr>
        <p:spPr>
          <a:xfrm flipV="1">
            <a:off x="2316349" y="2738066"/>
            <a:ext cx="0" cy="1828541"/>
          </a:xfrm>
          <a:prstGeom prst="straightConnector1">
            <a:avLst/>
          </a:prstGeom>
          <a:ln w="19050"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FAA4E5D4-66A7-443A-B3FE-A02B381E756A}"/>
              </a:ext>
            </a:extLst>
          </p:cNvPr>
          <p:cNvSpPr txBox="1">
            <a:spLocks/>
          </p:cNvSpPr>
          <p:nvPr/>
        </p:nvSpPr>
        <p:spPr>
          <a:xfrm>
            <a:off x="438311" y="1919252"/>
            <a:ext cx="11339774" cy="353070"/>
          </a:xfrm>
          <a:prstGeom prst="rect">
            <a:avLst/>
          </a:prstGeom>
        </p:spPr>
        <p:txBody>
          <a:bodyPr/>
          <a:lstStyle>
            <a:lvl1pPr marL="254862" marR="0" indent="-254862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itchFamily="34" charset="0"/>
              <a:buChar char="•"/>
              <a:tabLst/>
              <a:defRPr sz="2701" kern="1200" spc="-53" baseline="0">
                <a:solidFill>
                  <a:srgbClr val="333333"/>
                </a:solidFill>
                <a:latin typeface="+mj-lt"/>
                <a:ea typeface="+mn-ea"/>
                <a:cs typeface="+mn-cs"/>
              </a:defRPr>
            </a:lvl1pPr>
            <a:lvl2pPr marL="429931" marR="0" indent="-175069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/>
              <a:defRPr sz="18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2pPr>
            <a:lvl3pPr marL="599044" marR="0" indent="-169114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>
                <a:tab pos="599044" algn="l"/>
              </a:tabLst>
              <a:defRPr sz="18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3pPr>
            <a:lvl4pPr marL="772922" marR="0" indent="-173878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/>
              <a:defRPr sz="15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4pPr>
            <a:lvl5pPr marL="942036" marR="0" indent="-169114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>
                <a:tab pos="942036" algn="l"/>
              </a:tabLst>
              <a:defRPr sz="15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5pPr>
            <a:lvl6pPr marL="1886377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355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333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311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solidFill>
                  <a:srgbClr val="732B6B"/>
                </a:solidFill>
              </a:rPr>
              <a:t>Built on 24 Years of Market Leading Innovation</a:t>
            </a:r>
          </a:p>
        </p:txBody>
      </p:sp>
    </p:spTree>
    <p:extLst>
      <p:ext uri="{BB962C8B-B14F-4D97-AF65-F5344CB8AC3E}">
        <p14:creationId xmlns:p14="http://schemas.microsoft.com/office/powerpoint/2010/main" val="19650325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727">
            <a:extLst>
              <a:ext uri="{FF2B5EF4-FFF2-40B4-BE49-F238E27FC236}">
                <a16:creationId xmlns:a16="http://schemas.microsoft.com/office/drawing/2014/main" id="{615562FA-A68F-4EE5-B582-E7A14C3CFB4C}"/>
              </a:ext>
            </a:extLst>
          </p:cNvPr>
          <p:cNvSpPr/>
          <p:nvPr/>
        </p:nvSpPr>
        <p:spPr bwMode="auto">
          <a:xfrm>
            <a:off x="6096000" y="1230696"/>
            <a:ext cx="5036244" cy="4951302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397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cs typeface="Segoe UI" pitchFamily="34" charset="0"/>
            </a:endParaRP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9E88F1C-7F4A-454E-95C3-CE274663424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8866" y="1405200"/>
            <a:ext cx="5036244" cy="3889357"/>
          </a:xfrm>
        </p:spPr>
        <p:txBody>
          <a:bodyPr/>
          <a:lstStyle/>
          <a:p>
            <a:r>
              <a:rPr lang="en-US" dirty="0"/>
              <a:t>Trusted relationship between an on-premises Exchange Organization and Exchange Online</a:t>
            </a:r>
          </a:p>
          <a:p>
            <a:r>
              <a:rPr lang="en-US" dirty="0"/>
              <a:t>Hybrid connections for mail flow (SMTP), and client access (HTTPS) for hybrid functionality</a:t>
            </a:r>
          </a:p>
          <a:p>
            <a:r>
              <a:rPr lang="en-US" dirty="0"/>
              <a:t>Hybrid Configuration Wizard (HCW) activates and configures the hybrid mode of operation</a:t>
            </a:r>
          </a:p>
          <a:p>
            <a:pPr lvl="1"/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A38A92A2-CF4B-4E49-99EE-AF3A68B12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Exchange Hybrid?</a:t>
            </a:r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A45FE282-67DE-4B30-97E1-F03CE39CD750}"/>
              </a:ext>
            </a:extLst>
          </p:cNvPr>
          <p:cNvGrpSpPr/>
          <p:nvPr/>
        </p:nvGrpSpPr>
        <p:grpSpPr>
          <a:xfrm>
            <a:off x="6566263" y="4371393"/>
            <a:ext cx="4008505" cy="1433206"/>
            <a:chOff x="7794171" y="5068389"/>
            <a:chExt cx="4008505" cy="1436914"/>
          </a:xfrm>
        </p:grpSpPr>
        <p:pic>
          <p:nvPicPr>
            <p:cNvPr id="6" name="Grafik 5">
              <a:extLst>
                <a:ext uri="{FF2B5EF4-FFF2-40B4-BE49-F238E27FC236}">
                  <a16:creationId xmlns:a16="http://schemas.microsoft.com/office/drawing/2014/main" id="{6622A521-108F-4AA3-BC90-0CAF10A3533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261849" y="5424488"/>
              <a:ext cx="771525" cy="752475"/>
            </a:xfrm>
            <a:prstGeom prst="rect">
              <a:avLst/>
            </a:prstGeom>
          </p:spPr>
        </p:pic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EEBD63D7-8481-4DF4-923A-E883B5CD992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435873" y="5410200"/>
              <a:ext cx="809625" cy="781050"/>
            </a:xfrm>
            <a:prstGeom prst="rect">
              <a:avLst/>
            </a:prstGeom>
          </p:spPr>
        </p:pic>
        <p:pic>
          <p:nvPicPr>
            <p:cNvPr id="8" name="Grafik 7">
              <a:extLst>
                <a:ext uri="{FF2B5EF4-FFF2-40B4-BE49-F238E27FC236}">
                  <a16:creationId xmlns:a16="http://schemas.microsoft.com/office/drawing/2014/main" id="{C84185A7-81BB-4A6E-B699-0748F4F5FB0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647997" y="5424488"/>
              <a:ext cx="809625" cy="781050"/>
            </a:xfrm>
            <a:prstGeom prst="rect">
              <a:avLst/>
            </a:prstGeom>
          </p:spPr>
        </p:pic>
        <p:sp>
          <p:nvSpPr>
            <p:cNvPr id="9" name="Rechteck: abgerundete Ecken 8">
              <a:extLst>
                <a:ext uri="{FF2B5EF4-FFF2-40B4-BE49-F238E27FC236}">
                  <a16:creationId xmlns:a16="http://schemas.microsoft.com/office/drawing/2014/main" id="{807FDA20-A46A-449F-94C5-A904B64D5108}"/>
                </a:ext>
              </a:extLst>
            </p:cNvPr>
            <p:cNvSpPr/>
            <p:nvPr/>
          </p:nvSpPr>
          <p:spPr>
            <a:xfrm>
              <a:off x="7794171" y="5068389"/>
              <a:ext cx="4008505" cy="1436914"/>
            </a:xfrm>
            <a:prstGeom prst="roundRect">
              <a:avLst/>
            </a:prstGeom>
            <a:noFill/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b"/>
            <a:lstStyle/>
            <a:p>
              <a:r>
                <a:rPr lang="en-US" sz="1400" dirty="0"/>
                <a:t>On-Premises Exchange Organization</a:t>
              </a:r>
            </a:p>
          </p:txBody>
        </p:sp>
      </p:grp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AF9CB6B1-D462-426C-9C2F-919B3C0957F2}"/>
              </a:ext>
            </a:extLst>
          </p:cNvPr>
          <p:cNvGrpSpPr/>
          <p:nvPr/>
        </p:nvGrpSpPr>
        <p:grpSpPr>
          <a:xfrm>
            <a:off x="6566263" y="1405200"/>
            <a:ext cx="4008505" cy="2086355"/>
            <a:chOff x="7794171" y="1170787"/>
            <a:chExt cx="4008505" cy="2091752"/>
          </a:xfrm>
        </p:grpSpPr>
        <p:grpSp>
          <p:nvGrpSpPr>
            <p:cNvPr id="11" name="Gruppieren 10">
              <a:extLst>
                <a:ext uri="{FF2B5EF4-FFF2-40B4-BE49-F238E27FC236}">
                  <a16:creationId xmlns:a16="http://schemas.microsoft.com/office/drawing/2014/main" id="{F54FBF02-6F46-48D2-AB80-4E4237B95DCA}"/>
                </a:ext>
              </a:extLst>
            </p:cNvPr>
            <p:cNvGrpSpPr/>
            <p:nvPr/>
          </p:nvGrpSpPr>
          <p:grpSpPr>
            <a:xfrm>
              <a:off x="7794171" y="1170787"/>
              <a:ext cx="4008505" cy="2091752"/>
              <a:chOff x="7794171" y="1170787"/>
              <a:chExt cx="4008505" cy="2091752"/>
            </a:xfrm>
          </p:grpSpPr>
          <p:sp>
            <p:nvSpPr>
              <p:cNvPr id="15" name="Rechteck: abgerundete Ecken 14">
                <a:extLst>
                  <a:ext uri="{FF2B5EF4-FFF2-40B4-BE49-F238E27FC236}">
                    <a16:creationId xmlns:a16="http://schemas.microsoft.com/office/drawing/2014/main" id="{AD4BDF2E-67F6-419C-93E8-865B2DF0D34C}"/>
                  </a:ext>
                </a:extLst>
              </p:cNvPr>
              <p:cNvSpPr/>
              <p:nvPr/>
            </p:nvSpPr>
            <p:spPr>
              <a:xfrm>
                <a:off x="7794171" y="1825625"/>
                <a:ext cx="4008505" cy="1436914"/>
              </a:xfrm>
              <a:prstGeom prst="roundRect">
                <a:avLst/>
              </a:prstGeom>
              <a:noFill/>
              <a:ln w="9525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1"/>
              </a:fontRef>
            </p:style>
            <p:txBody>
              <a:bodyPr rtlCol="0" anchor="t"/>
              <a:lstStyle/>
              <a:p>
                <a:r>
                  <a:rPr lang="en-US" sz="1400" dirty="0"/>
                  <a:t>Microsoft 365</a:t>
                </a:r>
              </a:p>
            </p:txBody>
          </p:sp>
          <p:pic>
            <p:nvPicPr>
              <p:cNvPr id="16" name="Grafik 15">
                <a:extLst>
                  <a:ext uri="{FF2B5EF4-FFF2-40B4-BE49-F238E27FC236}">
                    <a16:creationId xmlns:a16="http://schemas.microsoft.com/office/drawing/2014/main" id="{FD2E93C1-C71F-4FA6-8998-24AC71D605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977299" y="1170787"/>
                <a:ext cx="1642247" cy="1075955"/>
              </a:xfrm>
              <a:prstGeom prst="rect">
                <a:avLst/>
              </a:prstGeom>
            </p:spPr>
          </p:pic>
        </p:grpSp>
        <p:grpSp>
          <p:nvGrpSpPr>
            <p:cNvPr id="12" name="Gruppieren 11">
              <a:extLst>
                <a:ext uri="{FF2B5EF4-FFF2-40B4-BE49-F238E27FC236}">
                  <a16:creationId xmlns:a16="http://schemas.microsoft.com/office/drawing/2014/main" id="{379F7996-97C8-43A5-ABAC-EF6B04E4794C}"/>
                </a:ext>
              </a:extLst>
            </p:cNvPr>
            <p:cNvGrpSpPr/>
            <p:nvPr/>
          </p:nvGrpSpPr>
          <p:grpSpPr>
            <a:xfrm>
              <a:off x="8008278" y="2677302"/>
              <a:ext cx="3580287" cy="541110"/>
              <a:chOff x="8008278" y="2677302"/>
              <a:chExt cx="3580287" cy="541110"/>
            </a:xfrm>
          </p:grpSpPr>
          <p:pic>
            <p:nvPicPr>
              <p:cNvPr id="13" name="Grafik 12">
                <a:extLst>
                  <a:ext uri="{FF2B5EF4-FFF2-40B4-BE49-F238E27FC236}">
                    <a16:creationId xmlns:a16="http://schemas.microsoft.com/office/drawing/2014/main" id="{E42727E9-5030-4567-BC56-11F823F3D7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786799" y="2806767"/>
                <a:ext cx="381000" cy="342900"/>
              </a:xfrm>
              <a:prstGeom prst="rect">
                <a:avLst/>
              </a:prstGeom>
            </p:spPr>
          </p:pic>
          <p:sp>
            <p:nvSpPr>
              <p:cNvPr id="14" name="Rechteck: abgerundete Ecken 13">
                <a:extLst>
                  <a:ext uri="{FF2B5EF4-FFF2-40B4-BE49-F238E27FC236}">
                    <a16:creationId xmlns:a16="http://schemas.microsoft.com/office/drawing/2014/main" id="{ED544827-0046-4BEB-A5D9-9FEECECB8841}"/>
                  </a:ext>
                </a:extLst>
              </p:cNvPr>
              <p:cNvSpPr/>
              <p:nvPr/>
            </p:nvSpPr>
            <p:spPr>
              <a:xfrm>
                <a:off x="8008278" y="2677302"/>
                <a:ext cx="3580287" cy="541110"/>
              </a:xfrm>
              <a:prstGeom prst="roundRect">
                <a:avLst/>
              </a:prstGeom>
              <a:noFill/>
              <a:ln w="9525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/>
                  <a:t>Exchange Online</a:t>
                </a:r>
              </a:p>
            </p:txBody>
          </p:sp>
        </p:grpSp>
      </p:grp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C6B21BD5-1327-4199-9D43-C726FCA4E800}"/>
              </a:ext>
            </a:extLst>
          </p:cNvPr>
          <p:cNvSpPr/>
          <p:nvPr/>
        </p:nvSpPr>
        <p:spPr>
          <a:xfrm>
            <a:off x="6348549" y="2580523"/>
            <a:ext cx="4427475" cy="3431177"/>
          </a:xfrm>
          <a:prstGeom prst="roundRect">
            <a:avLst/>
          </a:prstGeom>
          <a:noFill/>
          <a:ln w="28575" cap="flat" cmpd="sng" algn="ctr">
            <a:solidFill>
              <a:schemeClr val="accent6"/>
            </a:solidFill>
            <a:prstDash val="sysDot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4485841"/>
                      <a:gd name="connsiteY0" fmla="*/ 702837 h 4216935"/>
                      <a:gd name="connsiteX1" fmla="*/ 702837 w 4485841"/>
                      <a:gd name="connsiteY1" fmla="*/ 0 h 4216935"/>
                      <a:gd name="connsiteX2" fmla="*/ 1277802 w 4485841"/>
                      <a:gd name="connsiteY2" fmla="*/ 0 h 4216935"/>
                      <a:gd name="connsiteX3" fmla="*/ 1760361 w 4485841"/>
                      <a:gd name="connsiteY3" fmla="*/ 0 h 4216935"/>
                      <a:gd name="connsiteX4" fmla="*/ 2212119 w 4485841"/>
                      <a:gd name="connsiteY4" fmla="*/ 0 h 4216935"/>
                      <a:gd name="connsiteX5" fmla="*/ 2756282 w 4485841"/>
                      <a:gd name="connsiteY5" fmla="*/ 0 h 4216935"/>
                      <a:gd name="connsiteX6" fmla="*/ 3238841 w 4485841"/>
                      <a:gd name="connsiteY6" fmla="*/ 0 h 4216935"/>
                      <a:gd name="connsiteX7" fmla="*/ 3783004 w 4485841"/>
                      <a:gd name="connsiteY7" fmla="*/ 0 h 4216935"/>
                      <a:gd name="connsiteX8" fmla="*/ 4485841 w 4485841"/>
                      <a:gd name="connsiteY8" fmla="*/ 702837 h 4216935"/>
                      <a:gd name="connsiteX9" fmla="*/ 4485841 w 4485841"/>
                      <a:gd name="connsiteY9" fmla="*/ 1208864 h 4216935"/>
                      <a:gd name="connsiteX10" fmla="*/ 4485841 w 4485841"/>
                      <a:gd name="connsiteY10" fmla="*/ 1771116 h 4216935"/>
                      <a:gd name="connsiteX11" fmla="*/ 4485841 w 4485841"/>
                      <a:gd name="connsiteY11" fmla="*/ 2333368 h 4216935"/>
                      <a:gd name="connsiteX12" fmla="*/ 4485841 w 4485841"/>
                      <a:gd name="connsiteY12" fmla="*/ 2867508 h 4216935"/>
                      <a:gd name="connsiteX13" fmla="*/ 4485841 w 4485841"/>
                      <a:gd name="connsiteY13" fmla="*/ 3514098 h 4216935"/>
                      <a:gd name="connsiteX14" fmla="*/ 3783004 w 4485841"/>
                      <a:gd name="connsiteY14" fmla="*/ 4216935 h 4216935"/>
                      <a:gd name="connsiteX15" fmla="*/ 3269643 w 4485841"/>
                      <a:gd name="connsiteY15" fmla="*/ 4216935 h 4216935"/>
                      <a:gd name="connsiteX16" fmla="*/ 2694678 w 4485841"/>
                      <a:gd name="connsiteY16" fmla="*/ 4216935 h 4216935"/>
                      <a:gd name="connsiteX17" fmla="*/ 2181317 w 4485841"/>
                      <a:gd name="connsiteY17" fmla="*/ 4216935 h 4216935"/>
                      <a:gd name="connsiteX18" fmla="*/ 1760361 w 4485841"/>
                      <a:gd name="connsiteY18" fmla="*/ 4216935 h 4216935"/>
                      <a:gd name="connsiteX19" fmla="*/ 1308603 w 4485841"/>
                      <a:gd name="connsiteY19" fmla="*/ 4216935 h 4216935"/>
                      <a:gd name="connsiteX20" fmla="*/ 702837 w 4485841"/>
                      <a:gd name="connsiteY20" fmla="*/ 4216935 h 4216935"/>
                      <a:gd name="connsiteX21" fmla="*/ 0 w 4485841"/>
                      <a:gd name="connsiteY21" fmla="*/ 3514098 h 4216935"/>
                      <a:gd name="connsiteX22" fmla="*/ 0 w 4485841"/>
                      <a:gd name="connsiteY22" fmla="*/ 3008071 h 4216935"/>
                      <a:gd name="connsiteX23" fmla="*/ 0 w 4485841"/>
                      <a:gd name="connsiteY23" fmla="*/ 2530157 h 4216935"/>
                      <a:gd name="connsiteX24" fmla="*/ 0 w 4485841"/>
                      <a:gd name="connsiteY24" fmla="*/ 2052242 h 4216935"/>
                      <a:gd name="connsiteX25" fmla="*/ 0 w 4485841"/>
                      <a:gd name="connsiteY25" fmla="*/ 1489990 h 4216935"/>
                      <a:gd name="connsiteX26" fmla="*/ 0 w 4485841"/>
                      <a:gd name="connsiteY26" fmla="*/ 702837 h 42169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4485841" h="4216935" extrusionOk="0">
                        <a:moveTo>
                          <a:pt x="0" y="702837"/>
                        </a:moveTo>
                        <a:cubicBezTo>
                          <a:pt x="-96001" y="255455"/>
                          <a:pt x="266772" y="17977"/>
                          <a:pt x="702837" y="0"/>
                        </a:cubicBezTo>
                        <a:cubicBezTo>
                          <a:pt x="897927" y="-58606"/>
                          <a:pt x="1107915" y="48592"/>
                          <a:pt x="1277802" y="0"/>
                        </a:cubicBezTo>
                        <a:cubicBezTo>
                          <a:pt x="1447689" y="-48592"/>
                          <a:pt x="1653487" y="7522"/>
                          <a:pt x="1760361" y="0"/>
                        </a:cubicBezTo>
                        <a:cubicBezTo>
                          <a:pt x="1867235" y="-7522"/>
                          <a:pt x="2104838" y="34438"/>
                          <a:pt x="2212119" y="0"/>
                        </a:cubicBezTo>
                        <a:cubicBezTo>
                          <a:pt x="2319400" y="-34438"/>
                          <a:pt x="2502317" y="44956"/>
                          <a:pt x="2756282" y="0"/>
                        </a:cubicBezTo>
                        <a:cubicBezTo>
                          <a:pt x="3010247" y="-44956"/>
                          <a:pt x="3040101" y="36333"/>
                          <a:pt x="3238841" y="0"/>
                        </a:cubicBezTo>
                        <a:cubicBezTo>
                          <a:pt x="3437581" y="-36333"/>
                          <a:pt x="3594978" y="62382"/>
                          <a:pt x="3783004" y="0"/>
                        </a:cubicBezTo>
                        <a:cubicBezTo>
                          <a:pt x="4162388" y="-83747"/>
                          <a:pt x="4466563" y="341463"/>
                          <a:pt x="4485841" y="702837"/>
                        </a:cubicBezTo>
                        <a:cubicBezTo>
                          <a:pt x="4533611" y="845302"/>
                          <a:pt x="4432755" y="1103243"/>
                          <a:pt x="4485841" y="1208864"/>
                        </a:cubicBezTo>
                        <a:cubicBezTo>
                          <a:pt x="4538927" y="1314485"/>
                          <a:pt x="4477789" y="1649172"/>
                          <a:pt x="4485841" y="1771116"/>
                        </a:cubicBezTo>
                        <a:cubicBezTo>
                          <a:pt x="4493893" y="1893060"/>
                          <a:pt x="4450271" y="2184675"/>
                          <a:pt x="4485841" y="2333368"/>
                        </a:cubicBezTo>
                        <a:cubicBezTo>
                          <a:pt x="4521411" y="2482061"/>
                          <a:pt x="4447469" y="2629944"/>
                          <a:pt x="4485841" y="2867508"/>
                        </a:cubicBezTo>
                        <a:cubicBezTo>
                          <a:pt x="4524213" y="3105072"/>
                          <a:pt x="4446409" y="3313430"/>
                          <a:pt x="4485841" y="3514098"/>
                        </a:cubicBezTo>
                        <a:cubicBezTo>
                          <a:pt x="4496330" y="3889242"/>
                          <a:pt x="4109219" y="4192986"/>
                          <a:pt x="3783004" y="4216935"/>
                        </a:cubicBezTo>
                        <a:cubicBezTo>
                          <a:pt x="3664904" y="4222734"/>
                          <a:pt x="3373884" y="4216849"/>
                          <a:pt x="3269643" y="4216935"/>
                        </a:cubicBezTo>
                        <a:cubicBezTo>
                          <a:pt x="3165402" y="4217021"/>
                          <a:pt x="2980315" y="4168994"/>
                          <a:pt x="2694678" y="4216935"/>
                        </a:cubicBezTo>
                        <a:cubicBezTo>
                          <a:pt x="2409042" y="4264876"/>
                          <a:pt x="2340730" y="4173799"/>
                          <a:pt x="2181317" y="4216935"/>
                        </a:cubicBezTo>
                        <a:cubicBezTo>
                          <a:pt x="2021904" y="4260071"/>
                          <a:pt x="1900773" y="4195431"/>
                          <a:pt x="1760361" y="4216935"/>
                        </a:cubicBezTo>
                        <a:cubicBezTo>
                          <a:pt x="1619949" y="4238439"/>
                          <a:pt x="1424486" y="4194196"/>
                          <a:pt x="1308603" y="4216935"/>
                        </a:cubicBezTo>
                        <a:cubicBezTo>
                          <a:pt x="1192720" y="4239674"/>
                          <a:pt x="936750" y="4153641"/>
                          <a:pt x="702837" y="4216935"/>
                        </a:cubicBezTo>
                        <a:cubicBezTo>
                          <a:pt x="324586" y="4214837"/>
                          <a:pt x="1771" y="3919084"/>
                          <a:pt x="0" y="3514098"/>
                        </a:cubicBezTo>
                        <a:cubicBezTo>
                          <a:pt x="-48940" y="3262440"/>
                          <a:pt x="41589" y="3238493"/>
                          <a:pt x="0" y="3008071"/>
                        </a:cubicBezTo>
                        <a:cubicBezTo>
                          <a:pt x="-41589" y="2777649"/>
                          <a:pt x="38803" y="2670079"/>
                          <a:pt x="0" y="2530157"/>
                        </a:cubicBezTo>
                        <a:cubicBezTo>
                          <a:pt x="-38803" y="2390235"/>
                          <a:pt x="14977" y="2164964"/>
                          <a:pt x="0" y="2052242"/>
                        </a:cubicBezTo>
                        <a:cubicBezTo>
                          <a:pt x="-14977" y="1939520"/>
                          <a:pt x="45063" y="1624621"/>
                          <a:pt x="0" y="1489990"/>
                        </a:cubicBezTo>
                        <a:cubicBezTo>
                          <a:pt x="-45063" y="1355359"/>
                          <a:pt x="91104" y="939259"/>
                          <a:pt x="0" y="702837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r>
              <a:rPr lang="en-US" dirty="0"/>
              <a:t>Hybrid Configuration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23718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4" grpId="0" uiExpand="1" build="p"/>
      <p:bldP spid="1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16515EA-361D-4DA4-8867-02CB264E337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Free Busy lookups</a:t>
            </a:r>
          </a:p>
          <a:p>
            <a:r>
              <a:rPr lang="en-US" dirty="0"/>
              <a:t>No recreating of Outlook Profiles</a:t>
            </a:r>
          </a:p>
          <a:p>
            <a:r>
              <a:rPr lang="en-US" dirty="0"/>
              <a:t>Mailbox migrations without user interruption</a:t>
            </a:r>
          </a:p>
          <a:p>
            <a:r>
              <a:rPr lang="en-US" dirty="0"/>
              <a:t>Seamlessly connect to on-premises &amp; Exchange Online</a:t>
            </a:r>
          </a:p>
          <a:p>
            <a:r>
              <a:rPr lang="en-US" dirty="0"/>
              <a:t>One Global Address List</a:t>
            </a:r>
          </a:p>
          <a:p>
            <a:r>
              <a:rPr lang="en-US" dirty="0"/>
              <a:t>Secure Mail Flow between on-premises &amp; Exchange Online</a:t>
            </a:r>
          </a:p>
          <a:p>
            <a:r>
              <a:rPr lang="en-US" dirty="0"/>
              <a:t>Hybrid Modern Authentication</a:t>
            </a:r>
          </a:p>
          <a:p>
            <a:r>
              <a:rPr lang="en-US" dirty="0"/>
              <a:t>Cloud based archiving</a:t>
            </a:r>
          </a:p>
          <a:p>
            <a:r>
              <a:rPr lang="en-US" dirty="0"/>
              <a:t>And much more…</a:t>
            </a: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Exchange Hybrid Benefits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F0BAAC7-879E-48A3-9D55-4717A0009776}"/>
              </a:ext>
            </a:extLst>
          </p:cNvPr>
          <p:cNvGrpSpPr/>
          <p:nvPr/>
        </p:nvGrpSpPr>
        <p:grpSpPr>
          <a:xfrm>
            <a:off x="9992532" y="5652966"/>
            <a:ext cx="1938629" cy="1093570"/>
            <a:chOff x="9992532" y="5652966"/>
            <a:chExt cx="1938629" cy="1093570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7637E6F-1207-4639-B179-EA1BD314A355}"/>
                </a:ext>
              </a:extLst>
            </p:cNvPr>
            <p:cNvGrpSpPr/>
            <p:nvPr/>
          </p:nvGrpSpPr>
          <p:grpSpPr>
            <a:xfrm>
              <a:off x="9992532" y="5652966"/>
              <a:ext cx="1938629" cy="889854"/>
              <a:chOff x="9945640" y="5820508"/>
              <a:chExt cx="1938629" cy="889854"/>
            </a:xfrm>
          </p:grpSpPr>
          <p:pic>
            <p:nvPicPr>
              <p:cNvPr id="12" name="Picture 11" descr="A close up of a sign&#10;&#10;Description automatically generated">
                <a:extLst>
                  <a:ext uri="{FF2B5EF4-FFF2-40B4-BE49-F238E27FC236}">
                    <a16:creationId xmlns:a16="http://schemas.microsoft.com/office/drawing/2014/main" id="{72519C03-F7B4-4DFF-BC13-8FCA88C5F8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945640" y="6088062"/>
                <a:ext cx="1938629" cy="622300"/>
              </a:xfrm>
              <a:prstGeom prst="rect">
                <a:avLst/>
              </a:prstGeom>
            </p:spPr>
          </p:pic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AD7CBC5-7453-4C79-AD8B-4EF42721D97F}"/>
                  </a:ext>
                </a:extLst>
              </p:cNvPr>
              <p:cNvSpPr txBox="1"/>
              <p:nvPr/>
            </p:nvSpPr>
            <p:spPr>
              <a:xfrm>
                <a:off x="9945640" y="5820508"/>
                <a:ext cx="1084384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200" spc="-70" dirty="0"/>
                  <a:t>Brought to you by</a:t>
                </a:r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A5521E6-C810-4910-BA7F-7A242BEBD1AA}"/>
                </a:ext>
              </a:extLst>
            </p:cNvPr>
            <p:cNvSpPr txBox="1"/>
            <p:nvPr/>
          </p:nvSpPr>
          <p:spPr>
            <a:xfrm>
              <a:off x="9992532" y="6561870"/>
              <a:ext cx="1807033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200" spc="-70" dirty="0"/>
                <a:t>M365Conf.com | #M365CONF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66922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77688819-5022-4845-AB75-4730950AD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Exchange Hybrid | Two Variants – Three Modes</a:t>
            </a:r>
          </a:p>
        </p:txBody>
      </p:sp>
      <p:graphicFrame>
        <p:nvGraphicFramePr>
          <p:cNvPr id="21" name="Diagram 4">
            <a:extLst>
              <a:ext uri="{FF2B5EF4-FFF2-40B4-BE49-F238E27FC236}">
                <a16:creationId xmlns:a16="http://schemas.microsoft.com/office/drawing/2014/main" id="{4330535E-C5A1-4361-8035-5DC21123BA7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52181967"/>
              </p:ext>
            </p:extLst>
          </p:nvPr>
        </p:nvGraphicFramePr>
        <p:xfrm>
          <a:off x="2661982" y="1423718"/>
          <a:ext cx="6868035" cy="4010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5844622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73855E22-3BA3-4FF4-B9CD-6D066C64E99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1">
                                            <p:graphicEl>
                                              <a:dgm id="{73855E22-3BA3-4FF4-B9CD-6D066C64E99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19AE3AC6-CFD4-4D0D-B993-97041046FD7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1">
                                            <p:graphicEl>
                                              <a:dgm id="{19AE3AC6-CFD4-4D0D-B993-97041046FD7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AD9270F0-250C-4D1C-B74F-FE21A17D606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1">
                                            <p:graphicEl>
                                              <a:dgm id="{AD9270F0-250C-4D1C-B74F-FE21A17D606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7AAF8860-9FF9-4666-B5F1-33F323E6AE9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1">
                                            <p:graphicEl>
                                              <a:dgm id="{7AAF8860-9FF9-4666-B5F1-33F323E6AE9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09D2681C-7BD9-42AD-AAF1-FC73A69819C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21">
                                            <p:graphicEl>
                                              <a:dgm id="{09D2681C-7BD9-42AD-AAF1-FC73A69819C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72CA3688-8F96-47CC-AF18-C7375175F33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1">
                                            <p:graphicEl>
                                              <a:dgm id="{72CA3688-8F96-47CC-AF18-C7375175F33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7AED02CF-A26A-4B56-8EE6-42BE9B33775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21">
                                            <p:graphicEl>
                                              <a:dgm id="{7AED02CF-A26A-4B56-8EE6-42BE9B33775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5BA10024-C3DD-4F1F-93E0-32A65B9B32C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21">
                                            <p:graphicEl>
                                              <a:dgm id="{5BA10024-C3DD-4F1F-93E0-32A65B9B32C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1" grpId="0" uiExpand="1">
        <p:bldSub>
          <a:bldDgm bld="one"/>
        </p:bldSub>
      </p:bldGraphic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727">
            <a:extLst>
              <a:ext uri="{FF2B5EF4-FFF2-40B4-BE49-F238E27FC236}">
                <a16:creationId xmlns:a16="http://schemas.microsoft.com/office/drawing/2014/main" id="{945163C6-E52A-4200-BB17-33AC2350B21F}"/>
              </a:ext>
            </a:extLst>
          </p:cNvPr>
          <p:cNvSpPr/>
          <p:nvPr/>
        </p:nvSpPr>
        <p:spPr bwMode="auto">
          <a:xfrm>
            <a:off x="5717972" y="342900"/>
            <a:ext cx="6474028" cy="64508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397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cs typeface="Segoe UI" pitchFamily="34" charset="0"/>
            </a:endParaRP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9E88F1C-7F4A-454E-95C3-CE274663424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8865" y="1405200"/>
            <a:ext cx="5259107" cy="3889357"/>
          </a:xfrm>
        </p:spPr>
        <p:txBody>
          <a:bodyPr/>
          <a:lstStyle/>
          <a:p>
            <a:r>
              <a:rPr lang="en-US" dirty="0"/>
              <a:t>Active Directory Hybrid with Azure AD Connect</a:t>
            </a:r>
          </a:p>
          <a:p>
            <a:pPr lvl="1"/>
            <a:r>
              <a:rPr lang="en-US" dirty="0"/>
              <a:t>Exchange Hybrid enabled</a:t>
            </a:r>
          </a:p>
          <a:p>
            <a:pPr>
              <a:lnSpc>
                <a:spcPct val="150000"/>
              </a:lnSpc>
            </a:pPr>
            <a:r>
              <a:rPr lang="en-US" dirty="0"/>
              <a:t>SMTP Connection between On-Premises and Exchange Online</a:t>
            </a:r>
          </a:p>
          <a:p>
            <a:pPr lvl="1"/>
            <a:r>
              <a:rPr lang="en-US" dirty="0"/>
              <a:t>Separate hostname (e.g., smtp365.company.de) </a:t>
            </a:r>
          </a:p>
          <a:p>
            <a:pPr lvl="1"/>
            <a:r>
              <a:rPr lang="en-US" dirty="0"/>
              <a:t>Additional public IP address</a:t>
            </a:r>
          </a:p>
          <a:p>
            <a:pPr lvl="1"/>
            <a:r>
              <a:rPr lang="en-US" dirty="0"/>
              <a:t>TLS certificate for hostname</a:t>
            </a:r>
          </a:p>
          <a:p>
            <a:pPr lvl="1"/>
            <a:r>
              <a:rPr lang="en-US" dirty="0"/>
              <a:t>Edge Transport Role in perimeter network (A)</a:t>
            </a:r>
          </a:p>
          <a:p>
            <a:pPr lvl="1"/>
            <a:r>
              <a:rPr lang="en-US" dirty="0"/>
              <a:t>Alternatively, direct inbound connection (B)</a:t>
            </a:r>
          </a:p>
          <a:p>
            <a:pPr>
              <a:lnSpc>
                <a:spcPct val="150000"/>
              </a:lnSpc>
            </a:pPr>
            <a:r>
              <a:rPr lang="en-US" dirty="0"/>
              <a:t>Inbound HTTPS connection to Client Access Service </a:t>
            </a:r>
          </a:p>
          <a:p>
            <a:pPr lvl="1"/>
            <a:r>
              <a:rPr lang="en-US" dirty="0"/>
              <a:t>Published by Reverse Proxy</a:t>
            </a:r>
          </a:p>
          <a:p>
            <a:pPr lvl="1"/>
            <a:r>
              <a:rPr lang="en-US" dirty="0"/>
              <a:t>Additional public IP address</a:t>
            </a:r>
          </a:p>
          <a:p>
            <a:pPr>
              <a:lnSpc>
                <a:spcPct val="150000"/>
              </a:lnSpc>
            </a:pPr>
            <a:r>
              <a:rPr lang="en-US" dirty="0"/>
              <a:t>Outbound HTTPS connections to Exchange Online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Exchange Server </a:t>
            </a:r>
          </a:p>
          <a:p>
            <a:pPr lvl="1"/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A38A92A2-CF4B-4E49-99EE-AF3A68B12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Classic Full Hybrid</a:t>
            </a:r>
          </a:p>
        </p:txBody>
      </p:sp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A39FA6CA-0B85-4ADD-814F-5F28C29E54CB}"/>
              </a:ext>
            </a:extLst>
          </p:cNvPr>
          <p:cNvGrpSpPr/>
          <p:nvPr/>
        </p:nvGrpSpPr>
        <p:grpSpPr>
          <a:xfrm>
            <a:off x="6532873" y="5161279"/>
            <a:ext cx="3762869" cy="1099821"/>
            <a:chOff x="6532873" y="5161279"/>
            <a:chExt cx="3762869" cy="1099821"/>
          </a:xfrm>
        </p:grpSpPr>
        <p:pic>
          <p:nvPicPr>
            <p:cNvPr id="20" name="Grafik 19">
              <a:extLst>
                <a:ext uri="{FF2B5EF4-FFF2-40B4-BE49-F238E27FC236}">
                  <a16:creationId xmlns:a16="http://schemas.microsoft.com/office/drawing/2014/main" id="{99846452-A499-4229-A12F-1E7815F344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22646" y="5237208"/>
              <a:ext cx="771525" cy="752475"/>
            </a:xfrm>
            <a:prstGeom prst="rect">
              <a:avLst/>
            </a:prstGeom>
          </p:spPr>
        </p:pic>
        <p:pic>
          <p:nvPicPr>
            <p:cNvPr id="21" name="Grafik 20">
              <a:extLst>
                <a:ext uri="{FF2B5EF4-FFF2-40B4-BE49-F238E27FC236}">
                  <a16:creationId xmlns:a16="http://schemas.microsoft.com/office/drawing/2014/main" id="{4751F858-A129-4A08-BBC6-0941EE3C15B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96670" y="5222920"/>
              <a:ext cx="809625" cy="781050"/>
            </a:xfrm>
            <a:prstGeom prst="rect">
              <a:avLst/>
            </a:prstGeom>
          </p:spPr>
        </p:pic>
        <p:pic>
          <p:nvPicPr>
            <p:cNvPr id="22" name="Grafik 21">
              <a:extLst>
                <a:ext uri="{FF2B5EF4-FFF2-40B4-BE49-F238E27FC236}">
                  <a16:creationId xmlns:a16="http://schemas.microsoft.com/office/drawing/2014/main" id="{9B4E040B-A2BB-43C2-AB54-E9367A6B81C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408794" y="5237208"/>
              <a:ext cx="809625" cy="781050"/>
            </a:xfrm>
            <a:prstGeom prst="rect">
              <a:avLst/>
            </a:prstGeom>
          </p:spPr>
        </p:pic>
        <p:sp>
          <p:nvSpPr>
            <p:cNvPr id="23" name="Rechteck: abgerundete Ecken 22">
              <a:extLst>
                <a:ext uri="{FF2B5EF4-FFF2-40B4-BE49-F238E27FC236}">
                  <a16:creationId xmlns:a16="http://schemas.microsoft.com/office/drawing/2014/main" id="{BBC21DC1-DAA2-4DFF-849B-4C799A94E9B1}"/>
                </a:ext>
              </a:extLst>
            </p:cNvPr>
            <p:cNvSpPr/>
            <p:nvPr/>
          </p:nvSpPr>
          <p:spPr>
            <a:xfrm>
              <a:off x="6532873" y="5161279"/>
              <a:ext cx="3762869" cy="1099821"/>
            </a:xfrm>
            <a:prstGeom prst="roundRect">
              <a:avLst/>
            </a:prstGeom>
            <a:noFill/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b"/>
            <a:lstStyle/>
            <a:p>
              <a:r>
                <a:rPr lang="en-US" sz="1400" dirty="0"/>
                <a:t>On-Premises Exchange Organization</a:t>
              </a:r>
            </a:p>
          </p:txBody>
        </p:sp>
      </p:grpSp>
      <p:sp>
        <p:nvSpPr>
          <p:cNvPr id="24" name="Rechteck: abgerundete Ecken 23">
            <a:extLst>
              <a:ext uri="{FF2B5EF4-FFF2-40B4-BE49-F238E27FC236}">
                <a16:creationId xmlns:a16="http://schemas.microsoft.com/office/drawing/2014/main" id="{87811DA5-3138-4F0E-9958-D43A3E2FBD5D}"/>
              </a:ext>
            </a:extLst>
          </p:cNvPr>
          <p:cNvSpPr/>
          <p:nvPr/>
        </p:nvSpPr>
        <p:spPr>
          <a:xfrm>
            <a:off x="5811520" y="1696721"/>
            <a:ext cx="6316321" cy="5034820"/>
          </a:xfrm>
          <a:prstGeom prst="roundRect">
            <a:avLst/>
          </a:prstGeom>
          <a:noFill/>
          <a:ln w="28575" cap="flat" cmpd="sng" algn="ctr">
            <a:solidFill>
              <a:schemeClr val="accent6"/>
            </a:solidFill>
            <a:prstDash val="sysDot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4485841"/>
                      <a:gd name="connsiteY0" fmla="*/ 702837 h 4216935"/>
                      <a:gd name="connsiteX1" fmla="*/ 702837 w 4485841"/>
                      <a:gd name="connsiteY1" fmla="*/ 0 h 4216935"/>
                      <a:gd name="connsiteX2" fmla="*/ 1277802 w 4485841"/>
                      <a:gd name="connsiteY2" fmla="*/ 0 h 4216935"/>
                      <a:gd name="connsiteX3" fmla="*/ 1760361 w 4485841"/>
                      <a:gd name="connsiteY3" fmla="*/ 0 h 4216935"/>
                      <a:gd name="connsiteX4" fmla="*/ 2212119 w 4485841"/>
                      <a:gd name="connsiteY4" fmla="*/ 0 h 4216935"/>
                      <a:gd name="connsiteX5" fmla="*/ 2756282 w 4485841"/>
                      <a:gd name="connsiteY5" fmla="*/ 0 h 4216935"/>
                      <a:gd name="connsiteX6" fmla="*/ 3238841 w 4485841"/>
                      <a:gd name="connsiteY6" fmla="*/ 0 h 4216935"/>
                      <a:gd name="connsiteX7" fmla="*/ 3783004 w 4485841"/>
                      <a:gd name="connsiteY7" fmla="*/ 0 h 4216935"/>
                      <a:gd name="connsiteX8" fmla="*/ 4485841 w 4485841"/>
                      <a:gd name="connsiteY8" fmla="*/ 702837 h 4216935"/>
                      <a:gd name="connsiteX9" fmla="*/ 4485841 w 4485841"/>
                      <a:gd name="connsiteY9" fmla="*/ 1208864 h 4216935"/>
                      <a:gd name="connsiteX10" fmla="*/ 4485841 w 4485841"/>
                      <a:gd name="connsiteY10" fmla="*/ 1771116 h 4216935"/>
                      <a:gd name="connsiteX11" fmla="*/ 4485841 w 4485841"/>
                      <a:gd name="connsiteY11" fmla="*/ 2333368 h 4216935"/>
                      <a:gd name="connsiteX12" fmla="*/ 4485841 w 4485841"/>
                      <a:gd name="connsiteY12" fmla="*/ 2867508 h 4216935"/>
                      <a:gd name="connsiteX13" fmla="*/ 4485841 w 4485841"/>
                      <a:gd name="connsiteY13" fmla="*/ 3514098 h 4216935"/>
                      <a:gd name="connsiteX14" fmla="*/ 3783004 w 4485841"/>
                      <a:gd name="connsiteY14" fmla="*/ 4216935 h 4216935"/>
                      <a:gd name="connsiteX15" fmla="*/ 3269643 w 4485841"/>
                      <a:gd name="connsiteY15" fmla="*/ 4216935 h 4216935"/>
                      <a:gd name="connsiteX16" fmla="*/ 2694678 w 4485841"/>
                      <a:gd name="connsiteY16" fmla="*/ 4216935 h 4216935"/>
                      <a:gd name="connsiteX17" fmla="*/ 2181317 w 4485841"/>
                      <a:gd name="connsiteY17" fmla="*/ 4216935 h 4216935"/>
                      <a:gd name="connsiteX18" fmla="*/ 1760361 w 4485841"/>
                      <a:gd name="connsiteY18" fmla="*/ 4216935 h 4216935"/>
                      <a:gd name="connsiteX19" fmla="*/ 1308603 w 4485841"/>
                      <a:gd name="connsiteY19" fmla="*/ 4216935 h 4216935"/>
                      <a:gd name="connsiteX20" fmla="*/ 702837 w 4485841"/>
                      <a:gd name="connsiteY20" fmla="*/ 4216935 h 4216935"/>
                      <a:gd name="connsiteX21" fmla="*/ 0 w 4485841"/>
                      <a:gd name="connsiteY21" fmla="*/ 3514098 h 4216935"/>
                      <a:gd name="connsiteX22" fmla="*/ 0 w 4485841"/>
                      <a:gd name="connsiteY22" fmla="*/ 3008071 h 4216935"/>
                      <a:gd name="connsiteX23" fmla="*/ 0 w 4485841"/>
                      <a:gd name="connsiteY23" fmla="*/ 2530157 h 4216935"/>
                      <a:gd name="connsiteX24" fmla="*/ 0 w 4485841"/>
                      <a:gd name="connsiteY24" fmla="*/ 2052242 h 4216935"/>
                      <a:gd name="connsiteX25" fmla="*/ 0 w 4485841"/>
                      <a:gd name="connsiteY25" fmla="*/ 1489990 h 4216935"/>
                      <a:gd name="connsiteX26" fmla="*/ 0 w 4485841"/>
                      <a:gd name="connsiteY26" fmla="*/ 702837 h 42169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4485841" h="4216935" extrusionOk="0">
                        <a:moveTo>
                          <a:pt x="0" y="702837"/>
                        </a:moveTo>
                        <a:cubicBezTo>
                          <a:pt x="-96001" y="255455"/>
                          <a:pt x="266772" y="17977"/>
                          <a:pt x="702837" y="0"/>
                        </a:cubicBezTo>
                        <a:cubicBezTo>
                          <a:pt x="897927" y="-58606"/>
                          <a:pt x="1107915" y="48592"/>
                          <a:pt x="1277802" y="0"/>
                        </a:cubicBezTo>
                        <a:cubicBezTo>
                          <a:pt x="1447689" y="-48592"/>
                          <a:pt x="1653487" y="7522"/>
                          <a:pt x="1760361" y="0"/>
                        </a:cubicBezTo>
                        <a:cubicBezTo>
                          <a:pt x="1867235" y="-7522"/>
                          <a:pt x="2104838" y="34438"/>
                          <a:pt x="2212119" y="0"/>
                        </a:cubicBezTo>
                        <a:cubicBezTo>
                          <a:pt x="2319400" y="-34438"/>
                          <a:pt x="2502317" y="44956"/>
                          <a:pt x="2756282" y="0"/>
                        </a:cubicBezTo>
                        <a:cubicBezTo>
                          <a:pt x="3010247" y="-44956"/>
                          <a:pt x="3040101" y="36333"/>
                          <a:pt x="3238841" y="0"/>
                        </a:cubicBezTo>
                        <a:cubicBezTo>
                          <a:pt x="3437581" y="-36333"/>
                          <a:pt x="3594978" y="62382"/>
                          <a:pt x="3783004" y="0"/>
                        </a:cubicBezTo>
                        <a:cubicBezTo>
                          <a:pt x="4162388" y="-83747"/>
                          <a:pt x="4466563" y="341463"/>
                          <a:pt x="4485841" y="702837"/>
                        </a:cubicBezTo>
                        <a:cubicBezTo>
                          <a:pt x="4533611" y="845302"/>
                          <a:pt x="4432755" y="1103243"/>
                          <a:pt x="4485841" y="1208864"/>
                        </a:cubicBezTo>
                        <a:cubicBezTo>
                          <a:pt x="4538927" y="1314485"/>
                          <a:pt x="4477789" y="1649172"/>
                          <a:pt x="4485841" y="1771116"/>
                        </a:cubicBezTo>
                        <a:cubicBezTo>
                          <a:pt x="4493893" y="1893060"/>
                          <a:pt x="4450271" y="2184675"/>
                          <a:pt x="4485841" y="2333368"/>
                        </a:cubicBezTo>
                        <a:cubicBezTo>
                          <a:pt x="4521411" y="2482061"/>
                          <a:pt x="4447469" y="2629944"/>
                          <a:pt x="4485841" y="2867508"/>
                        </a:cubicBezTo>
                        <a:cubicBezTo>
                          <a:pt x="4524213" y="3105072"/>
                          <a:pt x="4446409" y="3313430"/>
                          <a:pt x="4485841" y="3514098"/>
                        </a:cubicBezTo>
                        <a:cubicBezTo>
                          <a:pt x="4496330" y="3889242"/>
                          <a:pt x="4109219" y="4192986"/>
                          <a:pt x="3783004" y="4216935"/>
                        </a:cubicBezTo>
                        <a:cubicBezTo>
                          <a:pt x="3664904" y="4222734"/>
                          <a:pt x="3373884" y="4216849"/>
                          <a:pt x="3269643" y="4216935"/>
                        </a:cubicBezTo>
                        <a:cubicBezTo>
                          <a:pt x="3165402" y="4217021"/>
                          <a:pt x="2980315" y="4168994"/>
                          <a:pt x="2694678" y="4216935"/>
                        </a:cubicBezTo>
                        <a:cubicBezTo>
                          <a:pt x="2409042" y="4264876"/>
                          <a:pt x="2340730" y="4173799"/>
                          <a:pt x="2181317" y="4216935"/>
                        </a:cubicBezTo>
                        <a:cubicBezTo>
                          <a:pt x="2021904" y="4260071"/>
                          <a:pt x="1900773" y="4195431"/>
                          <a:pt x="1760361" y="4216935"/>
                        </a:cubicBezTo>
                        <a:cubicBezTo>
                          <a:pt x="1619949" y="4238439"/>
                          <a:pt x="1424486" y="4194196"/>
                          <a:pt x="1308603" y="4216935"/>
                        </a:cubicBezTo>
                        <a:cubicBezTo>
                          <a:pt x="1192720" y="4239674"/>
                          <a:pt x="936750" y="4153641"/>
                          <a:pt x="702837" y="4216935"/>
                        </a:cubicBezTo>
                        <a:cubicBezTo>
                          <a:pt x="324586" y="4214837"/>
                          <a:pt x="1771" y="3919084"/>
                          <a:pt x="0" y="3514098"/>
                        </a:cubicBezTo>
                        <a:cubicBezTo>
                          <a:pt x="-48940" y="3262440"/>
                          <a:pt x="41589" y="3238493"/>
                          <a:pt x="0" y="3008071"/>
                        </a:cubicBezTo>
                        <a:cubicBezTo>
                          <a:pt x="-41589" y="2777649"/>
                          <a:pt x="38803" y="2670079"/>
                          <a:pt x="0" y="2530157"/>
                        </a:cubicBezTo>
                        <a:cubicBezTo>
                          <a:pt x="-38803" y="2390235"/>
                          <a:pt x="14977" y="2164964"/>
                          <a:pt x="0" y="2052242"/>
                        </a:cubicBezTo>
                        <a:cubicBezTo>
                          <a:pt x="-14977" y="1939520"/>
                          <a:pt x="45063" y="1624621"/>
                          <a:pt x="0" y="1489990"/>
                        </a:cubicBezTo>
                        <a:cubicBezTo>
                          <a:pt x="-45063" y="1355359"/>
                          <a:pt x="91104" y="939259"/>
                          <a:pt x="0" y="702837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vert="vert270" rtlCol="0" anchor="t"/>
          <a:lstStyle/>
          <a:p>
            <a:pPr algn="ctr"/>
            <a:r>
              <a:rPr lang="en-US" sz="1400" b="1" dirty="0"/>
              <a:t>Hybrid Configuration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49002DAF-71CE-4C67-882E-19304AF512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08218" y="5222920"/>
            <a:ext cx="685800" cy="800100"/>
          </a:xfrm>
          <a:prstGeom prst="rect">
            <a:avLst/>
          </a:prstGeom>
        </p:spPr>
      </p:pic>
      <p:sp>
        <p:nvSpPr>
          <p:cNvPr id="26" name="Rechteck: abgerundete Ecken 25">
            <a:extLst>
              <a:ext uri="{FF2B5EF4-FFF2-40B4-BE49-F238E27FC236}">
                <a16:creationId xmlns:a16="http://schemas.microsoft.com/office/drawing/2014/main" id="{A8495B7E-4029-42CF-93A7-0AC30BC479F6}"/>
              </a:ext>
            </a:extLst>
          </p:cNvPr>
          <p:cNvSpPr/>
          <p:nvPr/>
        </p:nvSpPr>
        <p:spPr>
          <a:xfrm>
            <a:off x="6390641" y="3625986"/>
            <a:ext cx="5412035" cy="1398276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b"/>
          <a:lstStyle/>
          <a:p>
            <a:r>
              <a:rPr lang="en-US" sz="1200" dirty="0"/>
              <a:t>Perimeter Network</a:t>
            </a:r>
          </a:p>
        </p:txBody>
      </p:sp>
      <p:pic>
        <p:nvPicPr>
          <p:cNvPr id="27" name="Grafik 26">
            <a:extLst>
              <a:ext uri="{FF2B5EF4-FFF2-40B4-BE49-F238E27FC236}">
                <a16:creationId xmlns:a16="http://schemas.microsoft.com/office/drawing/2014/main" id="{F2A9AB2F-30F2-4D23-BB7A-986D8DE138C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96670" y="3902344"/>
            <a:ext cx="609600" cy="752475"/>
          </a:xfrm>
          <a:prstGeom prst="rect">
            <a:avLst/>
          </a:prstGeom>
        </p:spPr>
      </p:pic>
      <p:grpSp>
        <p:nvGrpSpPr>
          <p:cNvPr id="28" name="Gruppieren 27">
            <a:extLst>
              <a:ext uri="{FF2B5EF4-FFF2-40B4-BE49-F238E27FC236}">
                <a16:creationId xmlns:a16="http://schemas.microsoft.com/office/drawing/2014/main" id="{4F8FE9E3-1989-4CCC-AA3C-963C2072D2FF}"/>
              </a:ext>
            </a:extLst>
          </p:cNvPr>
          <p:cNvGrpSpPr/>
          <p:nvPr/>
        </p:nvGrpSpPr>
        <p:grpSpPr>
          <a:xfrm>
            <a:off x="6390641" y="430900"/>
            <a:ext cx="5737200" cy="2110279"/>
            <a:chOff x="6390641" y="430900"/>
            <a:chExt cx="5737200" cy="2110279"/>
          </a:xfrm>
        </p:grpSpPr>
        <p:sp>
          <p:nvSpPr>
            <p:cNvPr id="29" name="Rechteck: abgerundete Ecken 28">
              <a:extLst>
                <a:ext uri="{FF2B5EF4-FFF2-40B4-BE49-F238E27FC236}">
                  <a16:creationId xmlns:a16="http://schemas.microsoft.com/office/drawing/2014/main" id="{7F40D93A-8983-445A-8F42-BB8EBE039908}"/>
                </a:ext>
              </a:extLst>
            </p:cNvPr>
            <p:cNvSpPr/>
            <p:nvPr/>
          </p:nvSpPr>
          <p:spPr>
            <a:xfrm>
              <a:off x="6390641" y="1104265"/>
              <a:ext cx="5412035" cy="1436914"/>
            </a:xfrm>
            <a:prstGeom prst="roundRect">
              <a:avLst/>
            </a:prstGeom>
            <a:noFill/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t"/>
            <a:lstStyle/>
            <a:p>
              <a:r>
                <a:rPr lang="en-US" sz="1400" dirty="0"/>
                <a:t>Microsoft 365</a:t>
              </a:r>
            </a:p>
          </p:txBody>
        </p:sp>
        <p:pic>
          <p:nvPicPr>
            <p:cNvPr id="30" name="Grafik 29">
              <a:extLst>
                <a:ext uri="{FF2B5EF4-FFF2-40B4-BE49-F238E27FC236}">
                  <a16:creationId xmlns:a16="http://schemas.microsoft.com/office/drawing/2014/main" id="{E907AA61-7ACB-4577-8B36-884521AB848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485594" y="430900"/>
              <a:ext cx="1642247" cy="1075955"/>
            </a:xfrm>
            <a:prstGeom prst="rect">
              <a:avLst/>
            </a:prstGeom>
          </p:spPr>
        </p:pic>
        <p:grpSp>
          <p:nvGrpSpPr>
            <p:cNvPr id="31" name="Gruppieren 30">
              <a:extLst>
                <a:ext uri="{FF2B5EF4-FFF2-40B4-BE49-F238E27FC236}">
                  <a16:creationId xmlns:a16="http://schemas.microsoft.com/office/drawing/2014/main" id="{7CCFAC2D-7F45-4D99-A0F0-B179EC7DB3A6}"/>
                </a:ext>
              </a:extLst>
            </p:cNvPr>
            <p:cNvGrpSpPr/>
            <p:nvPr/>
          </p:nvGrpSpPr>
          <p:grpSpPr>
            <a:xfrm>
              <a:off x="6532874" y="1913171"/>
              <a:ext cx="3580287" cy="541110"/>
              <a:chOff x="8008278" y="2677302"/>
              <a:chExt cx="3580287" cy="541110"/>
            </a:xfrm>
          </p:grpSpPr>
          <p:pic>
            <p:nvPicPr>
              <p:cNvPr id="33" name="Grafik 32">
                <a:extLst>
                  <a:ext uri="{FF2B5EF4-FFF2-40B4-BE49-F238E27FC236}">
                    <a16:creationId xmlns:a16="http://schemas.microsoft.com/office/drawing/2014/main" id="{52F2D276-BA35-41E0-A107-26E3FF9DFA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786799" y="2806767"/>
                <a:ext cx="381000" cy="342900"/>
              </a:xfrm>
              <a:prstGeom prst="rect">
                <a:avLst/>
              </a:prstGeom>
            </p:spPr>
          </p:pic>
          <p:sp>
            <p:nvSpPr>
              <p:cNvPr id="34" name="Rechteck: abgerundete Ecken 33">
                <a:extLst>
                  <a:ext uri="{FF2B5EF4-FFF2-40B4-BE49-F238E27FC236}">
                    <a16:creationId xmlns:a16="http://schemas.microsoft.com/office/drawing/2014/main" id="{36E98BEA-83E0-4E77-849C-32FEFAC6C7DB}"/>
                  </a:ext>
                </a:extLst>
              </p:cNvPr>
              <p:cNvSpPr/>
              <p:nvPr/>
            </p:nvSpPr>
            <p:spPr>
              <a:xfrm>
                <a:off x="8008278" y="2677302"/>
                <a:ext cx="3580287" cy="541110"/>
              </a:xfrm>
              <a:prstGeom prst="roundRect">
                <a:avLst/>
              </a:prstGeom>
              <a:noFill/>
              <a:ln w="9525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/>
                  <a:t>Exchange Online</a:t>
                </a:r>
              </a:p>
            </p:txBody>
          </p:sp>
        </p:grpSp>
        <p:sp>
          <p:nvSpPr>
            <p:cNvPr id="32" name="Rechteck: abgerundete Ecken 31">
              <a:extLst>
                <a:ext uri="{FF2B5EF4-FFF2-40B4-BE49-F238E27FC236}">
                  <a16:creationId xmlns:a16="http://schemas.microsoft.com/office/drawing/2014/main" id="{36D7B822-7BBD-4206-BBB3-2B1FFFDB66CD}"/>
                </a:ext>
              </a:extLst>
            </p:cNvPr>
            <p:cNvSpPr/>
            <p:nvPr/>
          </p:nvSpPr>
          <p:spPr>
            <a:xfrm>
              <a:off x="10113161" y="1913171"/>
              <a:ext cx="1500582" cy="534912"/>
            </a:xfrm>
            <a:prstGeom prst="roundRect">
              <a:avLst/>
            </a:prstGeom>
            <a:noFill/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Azure AD</a:t>
              </a:r>
            </a:p>
          </p:txBody>
        </p:sp>
      </p:grp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77152596-F941-4FAE-8A63-6854B22AB682}"/>
              </a:ext>
            </a:extLst>
          </p:cNvPr>
          <p:cNvCxnSpPr>
            <a:cxnSpLocks/>
          </p:cNvCxnSpPr>
          <p:nvPr/>
        </p:nvCxnSpPr>
        <p:spPr>
          <a:xfrm flipV="1">
            <a:off x="10831702" y="2448084"/>
            <a:ext cx="0" cy="2774836"/>
          </a:xfrm>
          <a:prstGeom prst="straightConnector1">
            <a:avLst/>
          </a:prstGeom>
          <a:ln w="38100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36" name="Grafik 35">
            <a:extLst>
              <a:ext uri="{FF2B5EF4-FFF2-40B4-BE49-F238E27FC236}">
                <a16:creationId xmlns:a16="http://schemas.microsoft.com/office/drawing/2014/main" id="{3BE1F0DA-CB07-4076-B9A8-4B37ACA12F5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412477" y="3902344"/>
            <a:ext cx="771525" cy="752475"/>
          </a:xfrm>
          <a:prstGeom prst="rect">
            <a:avLst/>
          </a:prstGeom>
        </p:spPr>
      </p:pic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B6F0DD4E-7795-4656-96D6-E4B794DA5950}"/>
              </a:ext>
            </a:extLst>
          </p:cNvPr>
          <p:cNvCxnSpPr>
            <a:cxnSpLocks/>
          </p:cNvCxnSpPr>
          <p:nvPr/>
        </p:nvCxnSpPr>
        <p:spPr>
          <a:xfrm flipV="1">
            <a:off x="9610071" y="2448083"/>
            <a:ext cx="0" cy="1501617"/>
          </a:xfrm>
          <a:prstGeom prst="straightConnector1">
            <a:avLst/>
          </a:prstGeom>
          <a:ln w="381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24DC93DA-5184-4CFE-9256-52D1734B3D27}"/>
              </a:ext>
            </a:extLst>
          </p:cNvPr>
          <p:cNvCxnSpPr>
            <a:cxnSpLocks/>
          </p:cNvCxnSpPr>
          <p:nvPr/>
        </p:nvCxnSpPr>
        <p:spPr>
          <a:xfrm flipV="1">
            <a:off x="8406002" y="2448083"/>
            <a:ext cx="0" cy="1501617"/>
          </a:xfrm>
          <a:prstGeom prst="straightConnector1">
            <a:avLst/>
          </a:prstGeom>
          <a:ln w="38100" cap="flat" cmpd="sng" algn="ctr">
            <a:solidFill>
              <a:srgbClr val="00B050"/>
            </a:solidFill>
            <a:prstDash val="solid"/>
            <a:round/>
            <a:headEnd type="arrow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9" name="Rechteck: abgerundete Ecken 38">
            <a:extLst>
              <a:ext uri="{FF2B5EF4-FFF2-40B4-BE49-F238E27FC236}">
                <a16:creationId xmlns:a16="http://schemas.microsoft.com/office/drawing/2014/main" id="{37D7CD62-3B4B-46EF-BF20-CB80829B7CE7}"/>
              </a:ext>
            </a:extLst>
          </p:cNvPr>
          <p:cNvSpPr/>
          <p:nvPr/>
        </p:nvSpPr>
        <p:spPr>
          <a:xfrm>
            <a:off x="6390641" y="5034507"/>
            <a:ext cx="5412035" cy="1536700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b"/>
          <a:lstStyle/>
          <a:p>
            <a:r>
              <a:rPr lang="en-US" sz="1200" dirty="0"/>
              <a:t>Company LAN</a:t>
            </a:r>
          </a:p>
        </p:txBody>
      </p:sp>
      <p:cxnSp>
        <p:nvCxnSpPr>
          <p:cNvPr id="40" name="Gerade Verbindung mit Pfeil 39">
            <a:extLst>
              <a:ext uri="{FF2B5EF4-FFF2-40B4-BE49-F238E27FC236}">
                <a16:creationId xmlns:a16="http://schemas.microsoft.com/office/drawing/2014/main" id="{D3BAF883-778D-4242-8EDA-86F4C20824C1}"/>
              </a:ext>
            </a:extLst>
          </p:cNvPr>
          <p:cNvCxnSpPr>
            <a:cxnSpLocks/>
          </p:cNvCxnSpPr>
          <p:nvPr/>
        </p:nvCxnSpPr>
        <p:spPr>
          <a:xfrm flipV="1">
            <a:off x="8412190" y="4654819"/>
            <a:ext cx="1" cy="506460"/>
          </a:xfrm>
          <a:prstGeom prst="straightConnector1">
            <a:avLst/>
          </a:prstGeom>
          <a:ln w="38100" cap="flat" cmpd="sng" algn="ctr">
            <a:solidFill>
              <a:srgbClr val="00B050"/>
            </a:solidFill>
            <a:prstDash val="solid"/>
            <a:round/>
            <a:headEnd type="arrow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43B3AD92-840D-4185-8A34-CE413B0F509B}"/>
              </a:ext>
            </a:extLst>
          </p:cNvPr>
          <p:cNvCxnSpPr>
            <a:cxnSpLocks/>
          </p:cNvCxnSpPr>
          <p:nvPr/>
        </p:nvCxnSpPr>
        <p:spPr>
          <a:xfrm flipV="1">
            <a:off x="9617052" y="4597400"/>
            <a:ext cx="7748" cy="563879"/>
          </a:xfrm>
          <a:prstGeom prst="straightConnector1">
            <a:avLst/>
          </a:prstGeom>
          <a:ln w="381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96825A28-E7B5-4C9E-8AB6-C2C258288A0C}"/>
              </a:ext>
            </a:extLst>
          </p:cNvPr>
          <p:cNvCxnSpPr>
            <a:cxnSpLocks/>
          </p:cNvCxnSpPr>
          <p:nvPr/>
        </p:nvCxnSpPr>
        <p:spPr>
          <a:xfrm flipH="1" flipV="1">
            <a:off x="9006295" y="2448083"/>
            <a:ext cx="5805" cy="2713197"/>
          </a:xfrm>
          <a:prstGeom prst="straightConnector1">
            <a:avLst/>
          </a:prstGeom>
          <a:ln w="381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CFBE34BA-01CF-49DB-85D4-DB233D11FABC}"/>
              </a:ext>
            </a:extLst>
          </p:cNvPr>
          <p:cNvCxnSpPr>
            <a:cxnSpLocks/>
          </p:cNvCxnSpPr>
          <p:nvPr/>
        </p:nvCxnSpPr>
        <p:spPr>
          <a:xfrm flipH="1" flipV="1">
            <a:off x="7792980" y="2464526"/>
            <a:ext cx="5805" cy="2713197"/>
          </a:xfrm>
          <a:prstGeom prst="straightConnector1">
            <a:avLst/>
          </a:prstGeom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" name="Textfeld 1">
            <a:extLst>
              <a:ext uri="{FF2B5EF4-FFF2-40B4-BE49-F238E27FC236}">
                <a16:creationId xmlns:a16="http://schemas.microsoft.com/office/drawing/2014/main" id="{64B0E399-2C43-4618-9D35-C0CE2D3E634B}"/>
              </a:ext>
            </a:extLst>
          </p:cNvPr>
          <p:cNvSpPr txBox="1"/>
          <p:nvPr/>
        </p:nvSpPr>
        <p:spPr>
          <a:xfrm rot="16200000">
            <a:off x="8788287" y="2964953"/>
            <a:ext cx="1021556" cy="21544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b="1" spc="-70" dirty="0">
                <a:solidFill>
                  <a:srgbClr val="0070C0"/>
                </a:solidFill>
              </a:rPr>
              <a:t>SMTP</a:t>
            </a:r>
          </a:p>
        </p:txBody>
      </p:sp>
      <p:sp>
        <p:nvSpPr>
          <p:cNvPr id="46" name="Textfeld 45">
            <a:extLst>
              <a:ext uri="{FF2B5EF4-FFF2-40B4-BE49-F238E27FC236}">
                <a16:creationId xmlns:a16="http://schemas.microsoft.com/office/drawing/2014/main" id="{100906D0-5E9C-482E-9B95-88068FFAFD29}"/>
              </a:ext>
            </a:extLst>
          </p:cNvPr>
          <p:cNvSpPr txBox="1"/>
          <p:nvPr/>
        </p:nvSpPr>
        <p:spPr>
          <a:xfrm rot="16200000">
            <a:off x="7608718" y="2945321"/>
            <a:ext cx="1021556" cy="21544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b="1" spc="-70" dirty="0">
                <a:solidFill>
                  <a:srgbClr val="00B050"/>
                </a:solidFill>
              </a:rPr>
              <a:t>HTTPS</a:t>
            </a:r>
          </a:p>
        </p:txBody>
      </p:sp>
      <p:sp>
        <p:nvSpPr>
          <p:cNvPr id="45" name="Textfeld 44">
            <a:extLst>
              <a:ext uri="{FF2B5EF4-FFF2-40B4-BE49-F238E27FC236}">
                <a16:creationId xmlns:a16="http://schemas.microsoft.com/office/drawing/2014/main" id="{5FA84902-DABA-4894-B9D7-12C64E7FA341}"/>
              </a:ext>
            </a:extLst>
          </p:cNvPr>
          <p:cNvSpPr txBox="1"/>
          <p:nvPr/>
        </p:nvSpPr>
        <p:spPr>
          <a:xfrm>
            <a:off x="9461483" y="2238837"/>
            <a:ext cx="289441" cy="21544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b="1" spc="-70" dirty="0">
                <a:solidFill>
                  <a:srgbClr val="0070C0"/>
                </a:solidFill>
              </a:rPr>
              <a:t>A</a:t>
            </a:r>
          </a:p>
        </p:txBody>
      </p:sp>
      <p:sp>
        <p:nvSpPr>
          <p:cNvPr id="47" name="Textfeld 46">
            <a:extLst>
              <a:ext uri="{FF2B5EF4-FFF2-40B4-BE49-F238E27FC236}">
                <a16:creationId xmlns:a16="http://schemas.microsoft.com/office/drawing/2014/main" id="{36349018-B4AF-49F2-903C-6608EA685A4B}"/>
              </a:ext>
            </a:extLst>
          </p:cNvPr>
          <p:cNvSpPr txBox="1"/>
          <p:nvPr/>
        </p:nvSpPr>
        <p:spPr>
          <a:xfrm>
            <a:off x="8852060" y="2238837"/>
            <a:ext cx="289441" cy="21544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b="1" spc="-70" dirty="0">
                <a:solidFill>
                  <a:srgbClr val="0070C0"/>
                </a:solidFill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4986945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" grpId="0" uiExpand="1" build="p"/>
      <p:bldP spid="24" grpId="0" animBg="1"/>
      <p:bldP spid="26" grpId="0" animBg="1"/>
      <p:bldP spid="39" grpId="0" animBg="1"/>
      <p:bldP spid="2" grpId="0"/>
      <p:bldP spid="46" grpId="0"/>
      <p:bldP spid="45" grpId="0"/>
      <p:bldP spid="4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727">
            <a:extLst>
              <a:ext uri="{FF2B5EF4-FFF2-40B4-BE49-F238E27FC236}">
                <a16:creationId xmlns:a16="http://schemas.microsoft.com/office/drawing/2014/main" id="{2CD3C62D-B5EF-427A-9FF1-7F7AE23F63AB}"/>
              </a:ext>
            </a:extLst>
          </p:cNvPr>
          <p:cNvSpPr/>
          <p:nvPr/>
        </p:nvSpPr>
        <p:spPr bwMode="auto">
          <a:xfrm>
            <a:off x="5717972" y="342900"/>
            <a:ext cx="6474028" cy="64508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397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cs typeface="Segoe UI" pitchFamily="34" charset="0"/>
            </a:endParaRP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9E88F1C-7F4A-454E-95C3-CE274663424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8865" y="1405200"/>
            <a:ext cx="5259107" cy="3889357"/>
          </a:xfrm>
        </p:spPr>
        <p:txBody>
          <a:bodyPr/>
          <a:lstStyle/>
          <a:p>
            <a:r>
              <a:rPr lang="en-US" dirty="0"/>
              <a:t>Active Directory Hybrid with Azure AD Connect</a:t>
            </a:r>
          </a:p>
          <a:p>
            <a:pPr lvl="1"/>
            <a:r>
              <a:rPr lang="en-US" dirty="0"/>
              <a:t>Exchange Hybrid enabled</a:t>
            </a:r>
          </a:p>
          <a:p>
            <a:pPr>
              <a:lnSpc>
                <a:spcPct val="150000"/>
              </a:lnSpc>
            </a:pPr>
            <a:r>
              <a:rPr lang="en-US" dirty="0"/>
              <a:t>SMTP Connection between On-Premises and Exchange Online</a:t>
            </a:r>
          </a:p>
          <a:p>
            <a:pPr lvl="1"/>
            <a:r>
              <a:rPr lang="en-US" dirty="0"/>
              <a:t>Separate hostname (e.g., smtp365.company.de) </a:t>
            </a:r>
          </a:p>
          <a:p>
            <a:pPr lvl="1"/>
            <a:r>
              <a:rPr lang="en-US" dirty="0"/>
              <a:t>Additional public IP address</a:t>
            </a:r>
          </a:p>
          <a:p>
            <a:pPr lvl="1"/>
            <a:r>
              <a:rPr lang="en-US" dirty="0"/>
              <a:t>TLS certificate for hostname</a:t>
            </a:r>
          </a:p>
          <a:p>
            <a:pPr lvl="1"/>
            <a:r>
              <a:rPr lang="en-US" dirty="0"/>
              <a:t>Edge Transport Role in perimeter network (A)</a:t>
            </a:r>
          </a:p>
          <a:p>
            <a:pPr lvl="1"/>
            <a:r>
              <a:rPr lang="en-US" dirty="0"/>
              <a:t>Alternatively, direct inbound connection (B)</a:t>
            </a:r>
          </a:p>
          <a:p>
            <a:pPr>
              <a:lnSpc>
                <a:spcPct val="150000"/>
              </a:lnSpc>
            </a:pPr>
            <a:r>
              <a:rPr lang="en-US" dirty="0"/>
              <a:t>Outbound HTTPS connections to Exchange Online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Exchange Hybrid-Agent (Exchange Online to Exchange on-premises communication)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Exchange Server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A38A92A2-CF4B-4E49-99EE-AF3A68B12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Modern Full Hybrid</a:t>
            </a:r>
          </a:p>
        </p:txBody>
      </p:sp>
      <p:sp>
        <p:nvSpPr>
          <p:cNvPr id="49" name="Rechteck: abgerundete Ecken 48">
            <a:extLst>
              <a:ext uri="{FF2B5EF4-FFF2-40B4-BE49-F238E27FC236}">
                <a16:creationId xmlns:a16="http://schemas.microsoft.com/office/drawing/2014/main" id="{BFBB2D4B-7398-4831-BD4E-75BA28801907}"/>
              </a:ext>
            </a:extLst>
          </p:cNvPr>
          <p:cNvSpPr/>
          <p:nvPr/>
        </p:nvSpPr>
        <p:spPr>
          <a:xfrm>
            <a:off x="5811520" y="1696721"/>
            <a:ext cx="6316321" cy="5034820"/>
          </a:xfrm>
          <a:prstGeom prst="roundRect">
            <a:avLst/>
          </a:prstGeom>
          <a:noFill/>
          <a:ln w="28575" cap="flat" cmpd="sng" algn="ctr">
            <a:solidFill>
              <a:schemeClr val="accent6"/>
            </a:solidFill>
            <a:prstDash val="sysDot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4485841"/>
                      <a:gd name="connsiteY0" fmla="*/ 702837 h 4216935"/>
                      <a:gd name="connsiteX1" fmla="*/ 702837 w 4485841"/>
                      <a:gd name="connsiteY1" fmla="*/ 0 h 4216935"/>
                      <a:gd name="connsiteX2" fmla="*/ 1277802 w 4485841"/>
                      <a:gd name="connsiteY2" fmla="*/ 0 h 4216935"/>
                      <a:gd name="connsiteX3" fmla="*/ 1760361 w 4485841"/>
                      <a:gd name="connsiteY3" fmla="*/ 0 h 4216935"/>
                      <a:gd name="connsiteX4" fmla="*/ 2212119 w 4485841"/>
                      <a:gd name="connsiteY4" fmla="*/ 0 h 4216935"/>
                      <a:gd name="connsiteX5" fmla="*/ 2756282 w 4485841"/>
                      <a:gd name="connsiteY5" fmla="*/ 0 h 4216935"/>
                      <a:gd name="connsiteX6" fmla="*/ 3238841 w 4485841"/>
                      <a:gd name="connsiteY6" fmla="*/ 0 h 4216935"/>
                      <a:gd name="connsiteX7" fmla="*/ 3783004 w 4485841"/>
                      <a:gd name="connsiteY7" fmla="*/ 0 h 4216935"/>
                      <a:gd name="connsiteX8" fmla="*/ 4485841 w 4485841"/>
                      <a:gd name="connsiteY8" fmla="*/ 702837 h 4216935"/>
                      <a:gd name="connsiteX9" fmla="*/ 4485841 w 4485841"/>
                      <a:gd name="connsiteY9" fmla="*/ 1208864 h 4216935"/>
                      <a:gd name="connsiteX10" fmla="*/ 4485841 w 4485841"/>
                      <a:gd name="connsiteY10" fmla="*/ 1771116 h 4216935"/>
                      <a:gd name="connsiteX11" fmla="*/ 4485841 w 4485841"/>
                      <a:gd name="connsiteY11" fmla="*/ 2333368 h 4216935"/>
                      <a:gd name="connsiteX12" fmla="*/ 4485841 w 4485841"/>
                      <a:gd name="connsiteY12" fmla="*/ 2867508 h 4216935"/>
                      <a:gd name="connsiteX13" fmla="*/ 4485841 w 4485841"/>
                      <a:gd name="connsiteY13" fmla="*/ 3514098 h 4216935"/>
                      <a:gd name="connsiteX14" fmla="*/ 3783004 w 4485841"/>
                      <a:gd name="connsiteY14" fmla="*/ 4216935 h 4216935"/>
                      <a:gd name="connsiteX15" fmla="*/ 3269643 w 4485841"/>
                      <a:gd name="connsiteY15" fmla="*/ 4216935 h 4216935"/>
                      <a:gd name="connsiteX16" fmla="*/ 2694678 w 4485841"/>
                      <a:gd name="connsiteY16" fmla="*/ 4216935 h 4216935"/>
                      <a:gd name="connsiteX17" fmla="*/ 2181317 w 4485841"/>
                      <a:gd name="connsiteY17" fmla="*/ 4216935 h 4216935"/>
                      <a:gd name="connsiteX18" fmla="*/ 1760361 w 4485841"/>
                      <a:gd name="connsiteY18" fmla="*/ 4216935 h 4216935"/>
                      <a:gd name="connsiteX19" fmla="*/ 1308603 w 4485841"/>
                      <a:gd name="connsiteY19" fmla="*/ 4216935 h 4216935"/>
                      <a:gd name="connsiteX20" fmla="*/ 702837 w 4485841"/>
                      <a:gd name="connsiteY20" fmla="*/ 4216935 h 4216935"/>
                      <a:gd name="connsiteX21" fmla="*/ 0 w 4485841"/>
                      <a:gd name="connsiteY21" fmla="*/ 3514098 h 4216935"/>
                      <a:gd name="connsiteX22" fmla="*/ 0 w 4485841"/>
                      <a:gd name="connsiteY22" fmla="*/ 3008071 h 4216935"/>
                      <a:gd name="connsiteX23" fmla="*/ 0 w 4485841"/>
                      <a:gd name="connsiteY23" fmla="*/ 2530157 h 4216935"/>
                      <a:gd name="connsiteX24" fmla="*/ 0 w 4485841"/>
                      <a:gd name="connsiteY24" fmla="*/ 2052242 h 4216935"/>
                      <a:gd name="connsiteX25" fmla="*/ 0 w 4485841"/>
                      <a:gd name="connsiteY25" fmla="*/ 1489990 h 4216935"/>
                      <a:gd name="connsiteX26" fmla="*/ 0 w 4485841"/>
                      <a:gd name="connsiteY26" fmla="*/ 702837 h 42169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4485841" h="4216935" extrusionOk="0">
                        <a:moveTo>
                          <a:pt x="0" y="702837"/>
                        </a:moveTo>
                        <a:cubicBezTo>
                          <a:pt x="-96001" y="255455"/>
                          <a:pt x="266772" y="17977"/>
                          <a:pt x="702837" y="0"/>
                        </a:cubicBezTo>
                        <a:cubicBezTo>
                          <a:pt x="897927" y="-58606"/>
                          <a:pt x="1107915" y="48592"/>
                          <a:pt x="1277802" y="0"/>
                        </a:cubicBezTo>
                        <a:cubicBezTo>
                          <a:pt x="1447689" y="-48592"/>
                          <a:pt x="1653487" y="7522"/>
                          <a:pt x="1760361" y="0"/>
                        </a:cubicBezTo>
                        <a:cubicBezTo>
                          <a:pt x="1867235" y="-7522"/>
                          <a:pt x="2104838" y="34438"/>
                          <a:pt x="2212119" y="0"/>
                        </a:cubicBezTo>
                        <a:cubicBezTo>
                          <a:pt x="2319400" y="-34438"/>
                          <a:pt x="2502317" y="44956"/>
                          <a:pt x="2756282" y="0"/>
                        </a:cubicBezTo>
                        <a:cubicBezTo>
                          <a:pt x="3010247" y="-44956"/>
                          <a:pt x="3040101" y="36333"/>
                          <a:pt x="3238841" y="0"/>
                        </a:cubicBezTo>
                        <a:cubicBezTo>
                          <a:pt x="3437581" y="-36333"/>
                          <a:pt x="3594978" y="62382"/>
                          <a:pt x="3783004" y="0"/>
                        </a:cubicBezTo>
                        <a:cubicBezTo>
                          <a:pt x="4162388" y="-83747"/>
                          <a:pt x="4466563" y="341463"/>
                          <a:pt x="4485841" y="702837"/>
                        </a:cubicBezTo>
                        <a:cubicBezTo>
                          <a:pt x="4533611" y="845302"/>
                          <a:pt x="4432755" y="1103243"/>
                          <a:pt x="4485841" y="1208864"/>
                        </a:cubicBezTo>
                        <a:cubicBezTo>
                          <a:pt x="4538927" y="1314485"/>
                          <a:pt x="4477789" y="1649172"/>
                          <a:pt x="4485841" y="1771116"/>
                        </a:cubicBezTo>
                        <a:cubicBezTo>
                          <a:pt x="4493893" y="1893060"/>
                          <a:pt x="4450271" y="2184675"/>
                          <a:pt x="4485841" y="2333368"/>
                        </a:cubicBezTo>
                        <a:cubicBezTo>
                          <a:pt x="4521411" y="2482061"/>
                          <a:pt x="4447469" y="2629944"/>
                          <a:pt x="4485841" y="2867508"/>
                        </a:cubicBezTo>
                        <a:cubicBezTo>
                          <a:pt x="4524213" y="3105072"/>
                          <a:pt x="4446409" y="3313430"/>
                          <a:pt x="4485841" y="3514098"/>
                        </a:cubicBezTo>
                        <a:cubicBezTo>
                          <a:pt x="4496330" y="3889242"/>
                          <a:pt x="4109219" y="4192986"/>
                          <a:pt x="3783004" y="4216935"/>
                        </a:cubicBezTo>
                        <a:cubicBezTo>
                          <a:pt x="3664904" y="4222734"/>
                          <a:pt x="3373884" y="4216849"/>
                          <a:pt x="3269643" y="4216935"/>
                        </a:cubicBezTo>
                        <a:cubicBezTo>
                          <a:pt x="3165402" y="4217021"/>
                          <a:pt x="2980315" y="4168994"/>
                          <a:pt x="2694678" y="4216935"/>
                        </a:cubicBezTo>
                        <a:cubicBezTo>
                          <a:pt x="2409042" y="4264876"/>
                          <a:pt x="2340730" y="4173799"/>
                          <a:pt x="2181317" y="4216935"/>
                        </a:cubicBezTo>
                        <a:cubicBezTo>
                          <a:pt x="2021904" y="4260071"/>
                          <a:pt x="1900773" y="4195431"/>
                          <a:pt x="1760361" y="4216935"/>
                        </a:cubicBezTo>
                        <a:cubicBezTo>
                          <a:pt x="1619949" y="4238439"/>
                          <a:pt x="1424486" y="4194196"/>
                          <a:pt x="1308603" y="4216935"/>
                        </a:cubicBezTo>
                        <a:cubicBezTo>
                          <a:pt x="1192720" y="4239674"/>
                          <a:pt x="936750" y="4153641"/>
                          <a:pt x="702837" y="4216935"/>
                        </a:cubicBezTo>
                        <a:cubicBezTo>
                          <a:pt x="324586" y="4214837"/>
                          <a:pt x="1771" y="3919084"/>
                          <a:pt x="0" y="3514098"/>
                        </a:cubicBezTo>
                        <a:cubicBezTo>
                          <a:pt x="-48940" y="3262440"/>
                          <a:pt x="41589" y="3238493"/>
                          <a:pt x="0" y="3008071"/>
                        </a:cubicBezTo>
                        <a:cubicBezTo>
                          <a:pt x="-41589" y="2777649"/>
                          <a:pt x="38803" y="2670079"/>
                          <a:pt x="0" y="2530157"/>
                        </a:cubicBezTo>
                        <a:cubicBezTo>
                          <a:pt x="-38803" y="2390235"/>
                          <a:pt x="14977" y="2164964"/>
                          <a:pt x="0" y="2052242"/>
                        </a:cubicBezTo>
                        <a:cubicBezTo>
                          <a:pt x="-14977" y="1939520"/>
                          <a:pt x="45063" y="1624621"/>
                          <a:pt x="0" y="1489990"/>
                        </a:cubicBezTo>
                        <a:cubicBezTo>
                          <a:pt x="-45063" y="1355359"/>
                          <a:pt x="91104" y="939259"/>
                          <a:pt x="0" y="702837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vert="vert270" rtlCol="0" anchor="t"/>
          <a:lstStyle/>
          <a:p>
            <a:pPr algn="ctr"/>
            <a:r>
              <a:rPr lang="en-US" sz="1400" b="1" dirty="0"/>
              <a:t>Hybrid Configuration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0" name="Grafik 49">
            <a:extLst>
              <a:ext uri="{FF2B5EF4-FFF2-40B4-BE49-F238E27FC236}">
                <a16:creationId xmlns:a16="http://schemas.microsoft.com/office/drawing/2014/main" id="{CACDE6C9-AAA5-483D-9E6E-E4320ABF2F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08218" y="5222920"/>
            <a:ext cx="685800" cy="800100"/>
          </a:xfrm>
          <a:prstGeom prst="rect">
            <a:avLst/>
          </a:prstGeom>
        </p:spPr>
      </p:pic>
      <p:sp>
        <p:nvSpPr>
          <p:cNvPr id="51" name="Rechteck: abgerundete Ecken 50">
            <a:extLst>
              <a:ext uri="{FF2B5EF4-FFF2-40B4-BE49-F238E27FC236}">
                <a16:creationId xmlns:a16="http://schemas.microsoft.com/office/drawing/2014/main" id="{A6A17303-824B-4224-B0A6-6A481321076E}"/>
              </a:ext>
            </a:extLst>
          </p:cNvPr>
          <p:cNvSpPr/>
          <p:nvPr/>
        </p:nvSpPr>
        <p:spPr>
          <a:xfrm>
            <a:off x="6390641" y="3625986"/>
            <a:ext cx="5412035" cy="1398276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b"/>
          <a:lstStyle/>
          <a:p>
            <a:r>
              <a:rPr lang="en-US" sz="1200" dirty="0"/>
              <a:t>Perimeter Network</a:t>
            </a:r>
          </a:p>
        </p:txBody>
      </p:sp>
      <p:grpSp>
        <p:nvGrpSpPr>
          <p:cNvPr id="52" name="Gruppieren 51">
            <a:extLst>
              <a:ext uri="{FF2B5EF4-FFF2-40B4-BE49-F238E27FC236}">
                <a16:creationId xmlns:a16="http://schemas.microsoft.com/office/drawing/2014/main" id="{723A7095-D29B-4E64-B87F-F6062421B83D}"/>
              </a:ext>
            </a:extLst>
          </p:cNvPr>
          <p:cNvGrpSpPr/>
          <p:nvPr/>
        </p:nvGrpSpPr>
        <p:grpSpPr>
          <a:xfrm>
            <a:off x="6390641" y="430900"/>
            <a:ext cx="5737200" cy="2110279"/>
            <a:chOff x="6390641" y="430900"/>
            <a:chExt cx="5737200" cy="2110279"/>
          </a:xfrm>
        </p:grpSpPr>
        <p:sp>
          <p:nvSpPr>
            <p:cNvPr id="53" name="Rechteck: abgerundete Ecken 52">
              <a:extLst>
                <a:ext uri="{FF2B5EF4-FFF2-40B4-BE49-F238E27FC236}">
                  <a16:creationId xmlns:a16="http://schemas.microsoft.com/office/drawing/2014/main" id="{EEFA8D7A-9827-4569-B5C6-21D0C15FFD42}"/>
                </a:ext>
              </a:extLst>
            </p:cNvPr>
            <p:cNvSpPr/>
            <p:nvPr/>
          </p:nvSpPr>
          <p:spPr>
            <a:xfrm>
              <a:off x="6390641" y="1104265"/>
              <a:ext cx="5412035" cy="1436914"/>
            </a:xfrm>
            <a:prstGeom prst="roundRect">
              <a:avLst/>
            </a:prstGeom>
            <a:noFill/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t"/>
            <a:lstStyle/>
            <a:p>
              <a:r>
                <a:rPr lang="en-US" sz="1400" dirty="0"/>
                <a:t>Microsoft 365</a:t>
              </a:r>
            </a:p>
          </p:txBody>
        </p:sp>
        <p:pic>
          <p:nvPicPr>
            <p:cNvPr id="54" name="Grafik 53">
              <a:extLst>
                <a:ext uri="{FF2B5EF4-FFF2-40B4-BE49-F238E27FC236}">
                  <a16:creationId xmlns:a16="http://schemas.microsoft.com/office/drawing/2014/main" id="{8454127B-63B3-4156-A3F1-0E79A85CC6A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485594" y="430900"/>
              <a:ext cx="1642247" cy="1075955"/>
            </a:xfrm>
            <a:prstGeom prst="rect">
              <a:avLst/>
            </a:prstGeom>
          </p:spPr>
        </p:pic>
        <p:grpSp>
          <p:nvGrpSpPr>
            <p:cNvPr id="55" name="Gruppieren 54">
              <a:extLst>
                <a:ext uri="{FF2B5EF4-FFF2-40B4-BE49-F238E27FC236}">
                  <a16:creationId xmlns:a16="http://schemas.microsoft.com/office/drawing/2014/main" id="{AD984886-9D10-411C-91B3-47E9B6030989}"/>
                </a:ext>
              </a:extLst>
            </p:cNvPr>
            <p:cNvGrpSpPr/>
            <p:nvPr/>
          </p:nvGrpSpPr>
          <p:grpSpPr>
            <a:xfrm>
              <a:off x="6532874" y="1913171"/>
              <a:ext cx="3580287" cy="541110"/>
              <a:chOff x="8008278" y="2677302"/>
              <a:chExt cx="3580287" cy="541110"/>
            </a:xfrm>
          </p:grpSpPr>
          <p:pic>
            <p:nvPicPr>
              <p:cNvPr id="57" name="Grafik 56">
                <a:extLst>
                  <a:ext uri="{FF2B5EF4-FFF2-40B4-BE49-F238E27FC236}">
                    <a16:creationId xmlns:a16="http://schemas.microsoft.com/office/drawing/2014/main" id="{7E5E8E33-94D7-429F-8C50-49AB0A9220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786799" y="2806767"/>
                <a:ext cx="381000" cy="342900"/>
              </a:xfrm>
              <a:prstGeom prst="rect">
                <a:avLst/>
              </a:prstGeom>
            </p:spPr>
          </p:pic>
          <p:sp>
            <p:nvSpPr>
              <p:cNvPr id="58" name="Rechteck: abgerundete Ecken 57">
                <a:extLst>
                  <a:ext uri="{FF2B5EF4-FFF2-40B4-BE49-F238E27FC236}">
                    <a16:creationId xmlns:a16="http://schemas.microsoft.com/office/drawing/2014/main" id="{3A861638-1BEE-4DBD-ABFB-4F5D521467A0}"/>
                  </a:ext>
                </a:extLst>
              </p:cNvPr>
              <p:cNvSpPr/>
              <p:nvPr/>
            </p:nvSpPr>
            <p:spPr>
              <a:xfrm>
                <a:off x="8008278" y="2677302"/>
                <a:ext cx="3580287" cy="541110"/>
              </a:xfrm>
              <a:prstGeom prst="roundRect">
                <a:avLst/>
              </a:prstGeom>
              <a:noFill/>
              <a:ln w="9525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/>
                  <a:t>Exchange Online</a:t>
                </a:r>
              </a:p>
            </p:txBody>
          </p:sp>
        </p:grpSp>
        <p:sp>
          <p:nvSpPr>
            <p:cNvPr id="56" name="Rechteck: abgerundete Ecken 55">
              <a:extLst>
                <a:ext uri="{FF2B5EF4-FFF2-40B4-BE49-F238E27FC236}">
                  <a16:creationId xmlns:a16="http://schemas.microsoft.com/office/drawing/2014/main" id="{2F257431-43F1-4903-8293-9B2222994560}"/>
                </a:ext>
              </a:extLst>
            </p:cNvPr>
            <p:cNvSpPr/>
            <p:nvPr/>
          </p:nvSpPr>
          <p:spPr>
            <a:xfrm>
              <a:off x="10113161" y="1913171"/>
              <a:ext cx="1500582" cy="534912"/>
            </a:xfrm>
            <a:prstGeom prst="roundRect">
              <a:avLst/>
            </a:prstGeom>
            <a:noFill/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Azure AD</a:t>
              </a:r>
            </a:p>
          </p:txBody>
        </p:sp>
      </p:grpSp>
      <p:cxnSp>
        <p:nvCxnSpPr>
          <p:cNvPr id="59" name="Gerade Verbindung mit Pfeil 58">
            <a:extLst>
              <a:ext uri="{FF2B5EF4-FFF2-40B4-BE49-F238E27FC236}">
                <a16:creationId xmlns:a16="http://schemas.microsoft.com/office/drawing/2014/main" id="{367964C0-BF03-4A17-B25B-DAC223DE23B8}"/>
              </a:ext>
            </a:extLst>
          </p:cNvPr>
          <p:cNvCxnSpPr>
            <a:cxnSpLocks/>
          </p:cNvCxnSpPr>
          <p:nvPr/>
        </p:nvCxnSpPr>
        <p:spPr>
          <a:xfrm flipV="1">
            <a:off x="10831702" y="2448084"/>
            <a:ext cx="0" cy="2774836"/>
          </a:xfrm>
          <a:prstGeom prst="straightConnector1">
            <a:avLst/>
          </a:prstGeom>
          <a:ln w="38100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60" name="Grafik 59">
            <a:extLst>
              <a:ext uri="{FF2B5EF4-FFF2-40B4-BE49-F238E27FC236}">
                <a16:creationId xmlns:a16="http://schemas.microsoft.com/office/drawing/2014/main" id="{F3DEDCF8-0FFF-4128-B793-2B8D7DAB56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08794" y="3895550"/>
            <a:ext cx="771525" cy="752475"/>
          </a:xfrm>
          <a:prstGeom prst="rect">
            <a:avLst/>
          </a:prstGeom>
        </p:spPr>
      </p:pic>
      <p:cxnSp>
        <p:nvCxnSpPr>
          <p:cNvPr id="61" name="Gerade Verbindung mit Pfeil 60">
            <a:extLst>
              <a:ext uri="{FF2B5EF4-FFF2-40B4-BE49-F238E27FC236}">
                <a16:creationId xmlns:a16="http://schemas.microsoft.com/office/drawing/2014/main" id="{0FFCBB29-E572-48EB-9452-48747219DA41}"/>
              </a:ext>
            </a:extLst>
          </p:cNvPr>
          <p:cNvCxnSpPr>
            <a:cxnSpLocks/>
          </p:cNvCxnSpPr>
          <p:nvPr/>
        </p:nvCxnSpPr>
        <p:spPr>
          <a:xfrm flipV="1">
            <a:off x="9610071" y="2448083"/>
            <a:ext cx="0" cy="1501617"/>
          </a:xfrm>
          <a:prstGeom prst="straightConnector1">
            <a:avLst/>
          </a:prstGeom>
          <a:ln w="381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2" name="Rechteck: abgerundete Ecken 61">
            <a:extLst>
              <a:ext uri="{FF2B5EF4-FFF2-40B4-BE49-F238E27FC236}">
                <a16:creationId xmlns:a16="http://schemas.microsoft.com/office/drawing/2014/main" id="{6D76DCA2-7C8C-44A8-90BE-9D0463009F7E}"/>
              </a:ext>
            </a:extLst>
          </p:cNvPr>
          <p:cNvSpPr/>
          <p:nvPr/>
        </p:nvSpPr>
        <p:spPr>
          <a:xfrm>
            <a:off x="6390641" y="5034507"/>
            <a:ext cx="5412035" cy="1536700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b"/>
          <a:lstStyle/>
          <a:p>
            <a:r>
              <a:rPr lang="en-US" sz="1200" dirty="0"/>
              <a:t>Company LAN</a:t>
            </a:r>
          </a:p>
        </p:txBody>
      </p:sp>
      <p:cxnSp>
        <p:nvCxnSpPr>
          <p:cNvPr id="63" name="Gerade Verbindung mit Pfeil 62">
            <a:extLst>
              <a:ext uri="{FF2B5EF4-FFF2-40B4-BE49-F238E27FC236}">
                <a16:creationId xmlns:a16="http://schemas.microsoft.com/office/drawing/2014/main" id="{271E93C1-A76A-4C3D-873B-F9A2C82580EA}"/>
              </a:ext>
            </a:extLst>
          </p:cNvPr>
          <p:cNvCxnSpPr>
            <a:cxnSpLocks/>
          </p:cNvCxnSpPr>
          <p:nvPr/>
        </p:nvCxnSpPr>
        <p:spPr>
          <a:xfrm flipV="1">
            <a:off x="9617052" y="4597400"/>
            <a:ext cx="7748" cy="563879"/>
          </a:xfrm>
          <a:prstGeom prst="straightConnector1">
            <a:avLst/>
          </a:prstGeom>
          <a:ln w="381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4" name="Gerade Verbindung mit Pfeil 63">
            <a:extLst>
              <a:ext uri="{FF2B5EF4-FFF2-40B4-BE49-F238E27FC236}">
                <a16:creationId xmlns:a16="http://schemas.microsoft.com/office/drawing/2014/main" id="{344D75B6-9579-4AF7-992A-8FA224469112}"/>
              </a:ext>
            </a:extLst>
          </p:cNvPr>
          <p:cNvCxnSpPr>
            <a:cxnSpLocks/>
          </p:cNvCxnSpPr>
          <p:nvPr/>
        </p:nvCxnSpPr>
        <p:spPr>
          <a:xfrm flipH="1" flipV="1">
            <a:off x="9006295" y="2448083"/>
            <a:ext cx="5805" cy="2713197"/>
          </a:xfrm>
          <a:prstGeom prst="straightConnector1">
            <a:avLst/>
          </a:prstGeom>
          <a:ln w="381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5" name="Gerade Verbindung mit Pfeil 64">
            <a:extLst>
              <a:ext uri="{FF2B5EF4-FFF2-40B4-BE49-F238E27FC236}">
                <a16:creationId xmlns:a16="http://schemas.microsoft.com/office/drawing/2014/main" id="{E32AD0F4-B824-4F63-8485-5ECF1008E61B}"/>
              </a:ext>
            </a:extLst>
          </p:cNvPr>
          <p:cNvCxnSpPr>
            <a:cxnSpLocks/>
          </p:cNvCxnSpPr>
          <p:nvPr/>
        </p:nvCxnSpPr>
        <p:spPr>
          <a:xfrm flipH="1" flipV="1">
            <a:off x="8417209" y="2580742"/>
            <a:ext cx="6413" cy="2585029"/>
          </a:xfrm>
          <a:prstGeom prst="straightConnector1">
            <a:avLst/>
          </a:prstGeom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31" name="Grafik 30">
            <a:extLst>
              <a:ext uri="{FF2B5EF4-FFF2-40B4-BE49-F238E27FC236}">
                <a16:creationId xmlns:a16="http://schemas.microsoft.com/office/drawing/2014/main" id="{0F5984DA-7F35-4EF6-872E-09950864F16B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accent5">
                <a:lumMod val="50000"/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8273119" y="2301533"/>
            <a:ext cx="301005" cy="305497"/>
          </a:xfrm>
          <a:prstGeom prst="rect">
            <a:avLst/>
          </a:prstGeom>
        </p:spPr>
      </p:pic>
      <p:grpSp>
        <p:nvGrpSpPr>
          <p:cNvPr id="44" name="Gruppieren 43">
            <a:extLst>
              <a:ext uri="{FF2B5EF4-FFF2-40B4-BE49-F238E27FC236}">
                <a16:creationId xmlns:a16="http://schemas.microsoft.com/office/drawing/2014/main" id="{53D466B4-957A-48CD-A21B-CD25E9480C58}"/>
              </a:ext>
            </a:extLst>
          </p:cNvPr>
          <p:cNvGrpSpPr/>
          <p:nvPr/>
        </p:nvGrpSpPr>
        <p:grpSpPr>
          <a:xfrm>
            <a:off x="6532873" y="5161279"/>
            <a:ext cx="3762869" cy="1099821"/>
            <a:chOff x="6532873" y="5161279"/>
            <a:chExt cx="3762869" cy="1099821"/>
          </a:xfrm>
        </p:grpSpPr>
        <p:pic>
          <p:nvPicPr>
            <p:cNvPr id="45" name="Grafik 44">
              <a:extLst>
                <a:ext uri="{FF2B5EF4-FFF2-40B4-BE49-F238E27FC236}">
                  <a16:creationId xmlns:a16="http://schemas.microsoft.com/office/drawing/2014/main" id="{54E91F7F-F246-42CA-B3D0-5834429AC4E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022646" y="5237208"/>
              <a:ext cx="771525" cy="752475"/>
            </a:xfrm>
            <a:prstGeom prst="rect">
              <a:avLst/>
            </a:prstGeom>
          </p:spPr>
        </p:pic>
        <p:pic>
          <p:nvPicPr>
            <p:cNvPr id="46" name="Grafik 45">
              <a:extLst>
                <a:ext uri="{FF2B5EF4-FFF2-40B4-BE49-F238E27FC236}">
                  <a16:creationId xmlns:a16="http://schemas.microsoft.com/office/drawing/2014/main" id="{770DF5D8-24B0-4D63-A385-296C2C57499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196670" y="5222920"/>
              <a:ext cx="809625" cy="781050"/>
            </a:xfrm>
            <a:prstGeom prst="rect">
              <a:avLst/>
            </a:prstGeom>
          </p:spPr>
        </p:pic>
        <p:pic>
          <p:nvPicPr>
            <p:cNvPr id="47" name="Grafik 46">
              <a:extLst>
                <a:ext uri="{FF2B5EF4-FFF2-40B4-BE49-F238E27FC236}">
                  <a16:creationId xmlns:a16="http://schemas.microsoft.com/office/drawing/2014/main" id="{67AF3F50-8EA0-46B2-BD51-973C014CBFC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408794" y="5237208"/>
              <a:ext cx="809625" cy="781050"/>
            </a:xfrm>
            <a:prstGeom prst="rect">
              <a:avLst/>
            </a:prstGeom>
          </p:spPr>
        </p:pic>
        <p:sp>
          <p:nvSpPr>
            <p:cNvPr id="48" name="Rechteck: abgerundete Ecken 47">
              <a:extLst>
                <a:ext uri="{FF2B5EF4-FFF2-40B4-BE49-F238E27FC236}">
                  <a16:creationId xmlns:a16="http://schemas.microsoft.com/office/drawing/2014/main" id="{607378BF-4D12-4148-BA37-97056B26B926}"/>
                </a:ext>
              </a:extLst>
            </p:cNvPr>
            <p:cNvSpPr/>
            <p:nvPr/>
          </p:nvSpPr>
          <p:spPr>
            <a:xfrm>
              <a:off x="6532873" y="5161279"/>
              <a:ext cx="3762869" cy="1099821"/>
            </a:xfrm>
            <a:prstGeom prst="roundRect">
              <a:avLst/>
            </a:prstGeom>
            <a:noFill/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b"/>
            <a:lstStyle/>
            <a:p>
              <a:r>
                <a:rPr lang="en-US" sz="1400" dirty="0"/>
                <a:t>On-Premises Exchange Organization</a:t>
              </a:r>
            </a:p>
          </p:txBody>
        </p:sp>
      </p:grpSp>
      <p:pic>
        <p:nvPicPr>
          <p:cNvPr id="29" name="Grafik 28">
            <a:extLst>
              <a:ext uri="{FF2B5EF4-FFF2-40B4-BE49-F238E27FC236}">
                <a16:creationId xmlns:a16="http://schemas.microsoft.com/office/drawing/2014/main" id="{26B32710-1B7E-4A69-A7CE-566465E54DDD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accent5">
                <a:lumMod val="50000"/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8450979" y="5714193"/>
            <a:ext cx="301005" cy="305497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1FCD81AB-AD34-4243-B393-3513DB285EE2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accent5">
                <a:lumMod val="50000"/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7279091" y="5711189"/>
            <a:ext cx="301005" cy="305497"/>
          </a:xfrm>
          <a:prstGeom prst="rect">
            <a:avLst/>
          </a:prstGeom>
        </p:spPr>
      </p:pic>
      <p:sp>
        <p:nvSpPr>
          <p:cNvPr id="34" name="Textfeld 33">
            <a:extLst>
              <a:ext uri="{FF2B5EF4-FFF2-40B4-BE49-F238E27FC236}">
                <a16:creationId xmlns:a16="http://schemas.microsoft.com/office/drawing/2014/main" id="{A575B90B-BA02-4129-9EDD-56AD6765FC5D}"/>
              </a:ext>
            </a:extLst>
          </p:cNvPr>
          <p:cNvSpPr txBox="1"/>
          <p:nvPr/>
        </p:nvSpPr>
        <p:spPr>
          <a:xfrm rot="16200000">
            <a:off x="7608718" y="2945321"/>
            <a:ext cx="1021556" cy="21544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b="1" spc="-70" dirty="0">
                <a:solidFill>
                  <a:srgbClr val="00B050"/>
                </a:solidFill>
              </a:rPr>
              <a:t>HTTPS</a:t>
            </a:r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74D9394D-4EFE-4A64-B5DC-2BA541EF4B8A}"/>
              </a:ext>
            </a:extLst>
          </p:cNvPr>
          <p:cNvSpPr txBox="1"/>
          <p:nvPr/>
        </p:nvSpPr>
        <p:spPr>
          <a:xfrm rot="16200000">
            <a:off x="8788287" y="2964953"/>
            <a:ext cx="1021556" cy="21544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b="1" spc="-70" dirty="0">
                <a:solidFill>
                  <a:srgbClr val="0070C0"/>
                </a:solidFill>
              </a:rPr>
              <a:t>SMTP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6DD7DF01-1EA4-458C-A955-110EF8F57E04}"/>
              </a:ext>
            </a:extLst>
          </p:cNvPr>
          <p:cNvSpPr txBox="1"/>
          <p:nvPr/>
        </p:nvSpPr>
        <p:spPr>
          <a:xfrm>
            <a:off x="9461483" y="2238837"/>
            <a:ext cx="289441" cy="21544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b="1" spc="-70" dirty="0">
                <a:solidFill>
                  <a:srgbClr val="0070C0"/>
                </a:solidFill>
              </a:rPr>
              <a:t>A</a:t>
            </a:r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0979ADBB-2EEA-42E9-BAFB-3B5A49A45C04}"/>
              </a:ext>
            </a:extLst>
          </p:cNvPr>
          <p:cNvSpPr txBox="1"/>
          <p:nvPr/>
        </p:nvSpPr>
        <p:spPr>
          <a:xfrm>
            <a:off x="8852060" y="2238837"/>
            <a:ext cx="289441" cy="21544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b="1" spc="-70" dirty="0">
                <a:solidFill>
                  <a:srgbClr val="0070C0"/>
                </a:solidFill>
              </a:rPr>
              <a:t>B</a:t>
            </a:r>
          </a:p>
        </p:txBody>
      </p: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AA5D818E-36DB-40EB-ACB3-E95506F41B9D}"/>
              </a:ext>
            </a:extLst>
          </p:cNvPr>
          <p:cNvCxnSpPr>
            <a:cxnSpLocks/>
          </p:cNvCxnSpPr>
          <p:nvPr/>
        </p:nvCxnSpPr>
        <p:spPr>
          <a:xfrm flipH="1" flipV="1">
            <a:off x="7792786" y="2443563"/>
            <a:ext cx="5805" cy="2713197"/>
          </a:xfrm>
          <a:prstGeom prst="straightConnector1">
            <a:avLst/>
          </a:prstGeom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62454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6" presetClass="emph" presetSubtype="0" repeatCount="3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8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9" presetID="26" presetClass="emph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500" tmFilter="0, 0; .2, .5; .8, .5; 1, 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1" dur="250" autoRev="1" fill="hold"/>
                                        <p:tgtEl>
                                          <p:spTgt spid="2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92" presetID="26" presetClass="emph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500" tmFilter="0, 0; .2, .5; .8, .5; 1, 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4" dur="250" autoRev="1" fill="hold"/>
                                        <p:tgtEl>
                                          <p:spTgt spid="3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49" grpId="0" animBg="1"/>
      <p:bldP spid="51" grpId="0" animBg="1"/>
      <p:bldP spid="62" grpId="0" animBg="1"/>
      <p:bldP spid="34" grpId="0"/>
      <p:bldP spid="35" grpId="0"/>
      <p:bldP spid="33" grpId="0"/>
      <p:bldP spid="3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8311" y="202476"/>
            <a:ext cx="8936019" cy="646331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Exchange Hybrid – The Differences</a:t>
            </a:r>
          </a:p>
        </p:txBody>
      </p:sp>
      <p:sp>
        <p:nvSpPr>
          <p:cNvPr id="15" name="AutoShape 3">
            <a:extLst>
              <a:ext uri="{FF2B5EF4-FFF2-40B4-BE49-F238E27FC236}">
                <a16:creationId xmlns:a16="http://schemas.microsoft.com/office/drawing/2014/main" id="{DB786395-4701-493B-9ED8-D0CDE06E6E05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1216327" y="1242144"/>
            <a:ext cx="10629900" cy="4695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95" name="Gruppieren 94">
            <a:extLst>
              <a:ext uri="{FF2B5EF4-FFF2-40B4-BE49-F238E27FC236}">
                <a16:creationId xmlns:a16="http://schemas.microsoft.com/office/drawing/2014/main" id="{1C7CE5B8-E4CC-41E9-91F5-9A84B54C0AF6}"/>
              </a:ext>
            </a:extLst>
          </p:cNvPr>
          <p:cNvGrpSpPr/>
          <p:nvPr/>
        </p:nvGrpSpPr>
        <p:grpSpPr>
          <a:xfrm>
            <a:off x="1213152" y="1262782"/>
            <a:ext cx="10629901" cy="915988"/>
            <a:chOff x="1213152" y="1262782"/>
            <a:chExt cx="10629901" cy="915988"/>
          </a:xfrm>
        </p:grpSpPr>
        <p:sp>
          <p:nvSpPr>
            <p:cNvPr id="17" name="Rectangle 5">
              <a:extLst>
                <a:ext uri="{FF2B5EF4-FFF2-40B4-BE49-F238E27FC236}">
                  <a16:creationId xmlns:a16="http://schemas.microsoft.com/office/drawing/2014/main" id="{F14AC712-48A2-43EA-B8E4-CD302726D8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3152" y="1262782"/>
              <a:ext cx="2541588" cy="915988"/>
            </a:xfrm>
            <a:prstGeom prst="rect">
              <a:avLst/>
            </a:prstGeom>
            <a:solidFill>
              <a:srgbClr val="4472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Rectangle 6">
              <a:extLst>
                <a:ext uri="{FF2B5EF4-FFF2-40B4-BE49-F238E27FC236}">
                  <a16:creationId xmlns:a16="http://schemas.microsoft.com/office/drawing/2014/main" id="{0CA86658-1A12-4154-AEB1-6241F8764A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54740" y="1262782"/>
              <a:ext cx="8088313" cy="915988"/>
            </a:xfrm>
            <a:prstGeom prst="rect">
              <a:avLst/>
            </a:prstGeom>
            <a:solidFill>
              <a:srgbClr val="4472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Rectangle 15">
              <a:extLst>
                <a:ext uri="{FF2B5EF4-FFF2-40B4-BE49-F238E27FC236}">
                  <a16:creationId xmlns:a16="http://schemas.microsoft.com/office/drawing/2014/main" id="{385EC58B-1D5F-47B5-92D6-B6482A1902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8402" y="1292944"/>
              <a:ext cx="415178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de-DE" sz="1800" b="1" i="0" u="none" strike="noStrike" cap="none" normalizeH="0" baseline="0" dirty="0">
                  <a:ln>
                    <a:noFill/>
                  </a:ln>
                  <a:solidFill>
                    <a:srgbClr val="E7E6E6"/>
                  </a:solidFill>
                  <a:effectLst/>
                  <a:latin typeface="Microsoft YaHei" panose="020B0503020204020204" pitchFamily="34" charset="-122"/>
                </a:rPr>
                <a:t>Full</a:t>
              </a:r>
              <a:endParaRPr kumimoji="0" lang="en-US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21" name="Rectangle 16">
              <a:extLst>
                <a:ext uri="{FF2B5EF4-FFF2-40B4-BE49-F238E27FC236}">
                  <a16:creationId xmlns:a16="http://schemas.microsoft.com/office/drawing/2014/main" id="{D2DA2273-ED8F-49D6-A173-6DDDB8708E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9990" y="1292944"/>
              <a:ext cx="7298345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de-DE" sz="1800" b="0" i="0" u="none" strike="noStrike" cap="none" normalizeH="0" baseline="0" dirty="0">
                  <a:ln>
                    <a:noFill/>
                  </a:ln>
                  <a:solidFill>
                    <a:srgbClr val="E7E6E6"/>
                  </a:solidFill>
                  <a:effectLst/>
                  <a:latin typeface="Microsoft YaHei" panose="020B0503020204020204" pitchFamily="34" charset="-122"/>
                </a:rPr>
                <a:t>Full classic hybrid configuration, Exchange server published to the</a:t>
              </a:r>
              <a:br>
                <a:rPr kumimoji="0" lang="en-US" altLang="de-DE" sz="1800" b="0" i="0" u="none" strike="noStrike" cap="none" normalizeH="0" baseline="0" dirty="0">
                  <a:ln>
                    <a:noFill/>
                  </a:ln>
                  <a:solidFill>
                    <a:srgbClr val="E7E6E6"/>
                  </a:solidFill>
                  <a:effectLst/>
                  <a:latin typeface="Microsoft YaHei" panose="020B0503020204020204" pitchFamily="34" charset="-122"/>
                </a:rPr>
              </a:br>
              <a:r>
                <a:rPr kumimoji="0" lang="en-US" altLang="de-DE" sz="1800" b="0" i="0" u="none" strike="noStrike" cap="none" normalizeH="0" baseline="0" dirty="0">
                  <a:ln>
                    <a:noFill/>
                  </a:ln>
                  <a:solidFill>
                    <a:srgbClr val="E7E6E6"/>
                  </a:solidFill>
                  <a:effectLst/>
                  <a:latin typeface="Microsoft YaHei" panose="020B0503020204020204" pitchFamily="34" charset="-122"/>
                </a:rPr>
                <a:t>internet (SMTP/HTTPS)</a:t>
              </a:r>
              <a:br>
                <a:rPr kumimoji="0" lang="en-US" altLang="de-DE" sz="1800" b="0" i="0" u="none" strike="noStrike" cap="none" normalizeH="0" baseline="0" dirty="0">
                  <a:ln>
                    <a:noFill/>
                  </a:ln>
                  <a:solidFill>
                    <a:srgbClr val="E7E6E6"/>
                  </a:solidFill>
                  <a:effectLst/>
                  <a:latin typeface="Microsoft YaHei" panose="020B0503020204020204" pitchFamily="34" charset="-122"/>
                </a:rPr>
              </a:br>
              <a:r>
                <a:rPr kumimoji="0" lang="en-US" altLang="de-DE" sz="1800" b="0" i="0" u="none" strike="noStrike" cap="none" normalizeH="0" baseline="0" dirty="0">
                  <a:ln>
                    <a:noFill/>
                  </a:ln>
                  <a:solidFill>
                    <a:srgbClr val="E7E6E6"/>
                  </a:solidFill>
                  <a:effectLst/>
                  <a:latin typeface="Microsoft YaHei" panose="020B0503020204020204" pitchFamily="34" charset="-122"/>
                  <a:sym typeface="Wingdings" panose="05000000000000000000" pitchFamily="2" charset="2"/>
                </a:rPr>
                <a:t> </a:t>
              </a:r>
              <a:r>
                <a:rPr kumimoji="0" lang="en-US" altLang="de-DE" sz="1800" b="1" i="0" u="none" strike="noStrike" cap="none" normalizeH="0" baseline="0" dirty="0">
                  <a:ln>
                    <a:noFill/>
                  </a:ln>
                  <a:solidFill>
                    <a:srgbClr val="E7E6E6"/>
                  </a:solidFill>
                  <a:effectLst/>
                  <a:latin typeface="Microsoft YaHei" panose="020B0503020204020204" pitchFamily="34" charset="-122"/>
                  <a:sym typeface="Wingdings" panose="05000000000000000000" pitchFamily="2" charset="2"/>
                </a:rPr>
                <a:t>permanent</a:t>
              </a:r>
              <a:r>
                <a:rPr kumimoji="0" lang="en-US" altLang="de-DE" sz="1800" b="0" i="0" u="none" strike="noStrike" cap="none" normalizeH="0" baseline="0" dirty="0">
                  <a:ln>
                    <a:noFill/>
                  </a:ln>
                  <a:solidFill>
                    <a:srgbClr val="E7E6E6"/>
                  </a:solidFill>
                  <a:effectLst/>
                  <a:latin typeface="Microsoft YaHei" panose="020B0503020204020204" pitchFamily="34" charset="-122"/>
                  <a:sym typeface="Wingdings" panose="05000000000000000000" pitchFamily="2" charset="2"/>
                </a:rPr>
                <a:t> hybrid operation</a:t>
              </a:r>
              <a:endParaRPr kumimoji="0" lang="en-US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</p:grpSp>
      <p:pic>
        <p:nvPicPr>
          <p:cNvPr id="8" name="Grafik 7">
            <a:extLst>
              <a:ext uri="{FF2B5EF4-FFF2-40B4-BE49-F238E27FC236}">
                <a16:creationId xmlns:a16="http://schemas.microsoft.com/office/drawing/2014/main" id="{30B4F85C-D925-4D3F-BFB4-DBEFBFC3D7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-636272" y="2195123"/>
            <a:ext cx="2770335" cy="855606"/>
          </a:xfrm>
          <a:prstGeom prst="rect">
            <a:avLst/>
          </a:prstGeom>
        </p:spPr>
      </p:pic>
      <p:grpSp>
        <p:nvGrpSpPr>
          <p:cNvPr id="96" name="Gruppieren 95">
            <a:extLst>
              <a:ext uri="{FF2B5EF4-FFF2-40B4-BE49-F238E27FC236}">
                <a16:creationId xmlns:a16="http://schemas.microsoft.com/office/drawing/2014/main" id="{F07B799D-B4B7-4619-9B5E-B581700E65A7}"/>
              </a:ext>
            </a:extLst>
          </p:cNvPr>
          <p:cNvGrpSpPr/>
          <p:nvPr/>
        </p:nvGrpSpPr>
        <p:grpSpPr>
          <a:xfrm>
            <a:off x="1213152" y="2178769"/>
            <a:ext cx="10629901" cy="917575"/>
            <a:chOff x="1213152" y="2178769"/>
            <a:chExt cx="10629901" cy="917575"/>
          </a:xfrm>
        </p:grpSpPr>
        <p:sp>
          <p:nvSpPr>
            <p:cNvPr id="31" name="Rectangle 7">
              <a:extLst>
                <a:ext uri="{FF2B5EF4-FFF2-40B4-BE49-F238E27FC236}">
                  <a16:creationId xmlns:a16="http://schemas.microsoft.com/office/drawing/2014/main" id="{0875300E-F62A-4B3F-AEE1-1E677387BA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3152" y="2178769"/>
              <a:ext cx="2541588" cy="917575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2" name="Rectangle 8">
              <a:extLst>
                <a:ext uri="{FF2B5EF4-FFF2-40B4-BE49-F238E27FC236}">
                  <a16:creationId xmlns:a16="http://schemas.microsoft.com/office/drawing/2014/main" id="{8615A95A-03B2-4075-B18C-77845FF1DB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54740" y="2178769"/>
              <a:ext cx="8088313" cy="917575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3" name="Rectangle 25">
              <a:extLst>
                <a:ext uri="{FF2B5EF4-FFF2-40B4-BE49-F238E27FC236}">
                  <a16:creationId xmlns:a16="http://schemas.microsoft.com/office/drawing/2014/main" id="{65EBC38E-E8A0-4737-AC33-C476D9303D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8402" y="2208932"/>
              <a:ext cx="952184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de-DE" sz="1800" b="1" i="0" u="none" strike="noStrike" cap="none" normalizeH="0" baseline="0" dirty="0">
                  <a:ln>
                    <a:noFill/>
                  </a:ln>
                  <a:solidFill>
                    <a:srgbClr val="E7E6E6"/>
                  </a:solidFill>
                  <a:effectLst/>
                  <a:latin typeface="Microsoft YaHei" panose="020B0503020204020204" pitchFamily="34" charset="-122"/>
                </a:rPr>
                <a:t>Minimal</a:t>
              </a:r>
              <a:endParaRPr kumimoji="0" lang="en-US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91" name="Rectangle 16">
              <a:extLst>
                <a:ext uri="{FF2B5EF4-FFF2-40B4-BE49-F238E27FC236}">
                  <a16:creationId xmlns:a16="http://schemas.microsoft.com/office/drawing/2014/main" id="{B739B031-D18A-4201-940F-6D10BE7975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9990" y="2210518"/>
              <a:ext cx="6547305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de-DE" sz="1800" b="0" i="0" u="none" strike="noStrike" cap="none" normalizeH="0" baseline="0" dirty="0">
                  <a:ln>
                    <a:noFill/>
                  </a:ln>
                  <a:solidFill>
                    <a:srgbClr val="E7E6E6"/>
                  </a:solidFill>
                  <a:effectLst/>
                  <a:latin typeface="Microsoft YaHei" panose="020B0503020204020204" pitchFamily="34" charset="-122"/>
                </a:rPr>
                <a:t>Hybrid configuration, without </a:t>
              </a:r>
              <a:r>
                <a:rPr lang="en-US" altLang="de-DE" dirty="0">
                  <a:solidFill>
                    <a:srgbClr val="E7E6E6"/>
                  </a:solidFill>
                  <a:latin typeface="Microsoft YaHei" panose="020B0503020204020204" pitchFamily="34" charset="-122"/>
                </a:rPr>
                <a:t>rich coexistence to migrate</a:t>
              </a:r>
              <a:br>
                <a:rPr lang="en-US" altLang="de-DE" dirty="0">
                  <a:solidFill>
                    <a:srgbClr val="E7E6E6"/>
                  </a:solidFill>
                  <a:latin typeface="Microsoft YaHei" panose="020B0503020204020204" pitchFamily="34" charset="-122"/>
                </a:rPr>
              </a:br>
              <a:r>
                <a:rPr lang="en-US" altLang="de-DE" dirty="0">
                  <a:solidFill>
                    <a:srgbClr val="E7E6E6"/>
                  </a:solidFill>
                  <a:latin typeface="Microsoft YaHei" panose="020B0503020204020204" pitchFamily="34" charset="-122"/>
                </a:rPr>
                <a:t>all on-premises mailboxes to Exchange Online</a:t>
              </a:r>
              <a:br>
                <a:rPr kumimoji="0" lang="en-US" altLang="de-DE" sz="1800" b="0" i="0" u="none" strike="noStrike" cap="none" normalizeH="0" baseline="0" dirty="0">
                  <a:ln>
                    <a:noFill/>
                  </a:ln>
                  <a:solidFill>
                    <a:srgbClr val="E7E6E6"/>
                  </a:solidFill>
                  <a:effectLst/>
                  <a:latin typeface="Microsoft YaHei" panose="020B0503020204020204" pitchFamily="34" charset="-122"/>
                </a:rPr>
              </a:br>
              <a:r>
                <a:rPr kumimoji="0" lang="en-US" altLang="de-DE" sz="1800" b="0" i="0" u="none" strike="noStrike" cap="none" normalizeH="0" baseline="0" dirty="0">
                  <a:ln>
                    <a:noFill/>
                  </a:ln>
                  <a:solidFill>
                    <a:srgbClr val="E7E6E6"/>
                  </a:solidFill>
                  <a:effectLst/>
                  <a:latin typeface="Microsoft YaHei" panose="020B0503020204020204" pitchFamily="34" charset="-122"/>
                  <a:sym typeface="Wingdings" panose="05000000000000000000" pitchFamily="2" charset="2"/>
                </a:rPr>
                <a:t> </a:t>
              </a:r>
              <a:r>
                <a:rPr kumimoji="0" lang="en-US" altLang="de-DE" sz="1800" b="1" i="0" u="none" strike="noStrike" cap="none" normalizeH="0" baseline="0" dirty="0">
                  <a:ln>
                    <a:noFill/>
                  </a:ln>
                  <a:solidFill>
                    <a:srgbClr val="E7E6E6"/>
                  </a:solidFill>
                  <a:effectLst/>
                  <a:latin typeface="Microsoft YaHei" panose="020B0503020204020204" pitchFamily="34" charset="-122"/>
                  <a:sym typeface="Wingdings" panose="05000000000000000000" pitchFamily="2" charset="2"/>
                </a:rPr>
                <a:t>temporary</a:t>
              </a:r>
              <a:r>
                <a:rPr kumimoji="0" lang="en-US" altLang="de-DE" sz="1800" b="0" i="0" u="none" strike="noStrike" cap="none" normalizeH="0" baseline="0" dirty="0">
                  <a:ln>
                    <a:noFill/>
                  </a:ln>
                  <a:solidFill>
                    <a:srgbClr val="E7E6E6"/>
                  </a:solidFill>
                  <a:effectLst/>
                  <a:latin typeface="Microsoft YaHei" panose="020B0503020204020204" pitchFamily="34" charset="-122"/>
                  <a:sym typeface="Wingdings" panose="05000000000000000000" pitchFamily="2" charset="2"/>
                </a:rPr>
                <a:t> hybrid operation for a few weeks / months</a:t>
              </a:r>
              <a:endParaRPr kumimoji="0" lang="en-US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</p:grpSp>
      <p:grpSp>
        <p:nvGrpSpPr>
          <p:cNvPr id="97" name="Gruppieren 96">
            <a:extLst>
              <a:ext uri="{FF2B5EF4-FFF2-40B4-BE49-F238E27FC236}">
                <a16:creationId xmlns:a16="http://schemas.microsoft.com/office/drawing/2014/main" id="{B9479F39-E97D-473F-80AF-214A5EDC1284}"/>
              </a:ext>
            </a:extLst>
          </p:cNvPr>
          <p:cNvGrpSpPr/>
          <p:nvPr/>
        </p:nvGrpSpPr>
        <p:grpSpPr>
          <a:xfrm>
            <a:off x="1213152" y="3096344"/>
            <a:ext cx="10629901" cy="915988"/>
            <a:chOff x="1213152" y="3096344"/>
            <a:chExt cx="10629901" cy="915988"/>
          </a:xfrm>
        </p:grpSpPr>
        <p:sp>
          <p:nvSpPr>
            <p:cNvPr id="46" name="Rectangle 9">
              <a:extLst>
                <a:ext uri="{FF2B5EF4-FFF2-40B4-BE49-F238E27FC236}">
                  <a16:creationId xmlns:a16="http://schemas.microsoft.com/office/drawing/2014/main" id="{A880E9E2-8755-4605-8F69-F4A6AD6062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3152" y="3096344"/>
              <a:ext cx="2541588" cy="915988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7" name="Rectangle 10">
              <a:extLst>
                <a:ext uri="{FF2B5EF4-FFF2-40B4-BE49-F238E27FC236}">
                  <a16:creationId xmlns:a16="http://schemas.microsoft.com/office/drawing/2014/main" id="{2206B1D1-FB58-456A-8974-A87931CF59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54740" y="3096344"/>
              <a:ext cx="8088313" cy="915988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8" name="Rectangle 37">
              <a:extLst>
                <a:ext uri="{FF2B5EF4-FFF2-40B4-BE49-F238E27FC236}">
                  <a16:creationId xmlns:a16="http://schemas.microsoft.com/office/drawing/2014/main" id="{DE5BEEA2-19B9-417B-853C-F3EA0FA31C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8402" y="3128094"/>
              <a:ext cx="878895" cy="276999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de-DE" sz="1800" b="1" i="0" u="none" strike="noStrike" cap="none" normalizeH="0" baseline="0" dirty="0">
                  <a:ln>
                    <a:noFill/>
                  </a:ln>
                  <a:solidFill>
                    <a:srgbClr val="E7E6E6"/>
                  </a:solidFill>
                  <a:effectLst/>
                  <a:latin typeface="Microsoft YaHei" panose="020B0503020204020204" pitchFamily="34" charset="-122"/>
                </a:rPr>
                <a:t>Express</a:t>
              </a:r>
              <a:endParaRPr kumimoji="0" lang="en-US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92" name="Rectangle 16">
              <a:extLst>
                <a:ext uri="{FF2B5EF4-FFF2-40B4-BE49-F238E27FC236}">
                  <a16:creationId xmlns:a16="http://schemas.microsoft.com/office/drawing/2014/main" id="{30996596-0B94-49AA-AE72-4C27792613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6815" y="3151173"/>
              <a:ext cx="7257949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de-DE" sz="1800" b="0" i="0" u="none" strike="noStrike" cap="none" normalizeH="0" baseline="0" dirty="0">
                  <a:ln>
                    <a:noFill/>
                  </a:ln>
                  <a:solidFill>
                    <a:srgbClr val="E7E6E6"/>
                  </a:solidFill>
                  <a:effectLst/>
                  <a:latin typeface="Microsoft YaHei" panose="020B0503020204020204" pitchFamily="34" charset="-122"/>
                </a:rPr>
                <a:t>Hybrid configuration, with Azure AD Connect Express settings, to </a:t>
              </a:r>
              <a:br>
                <a:rPr kumimoji="0" lang="en-US" altLang="de-DE" sz="1800" b="0" i="0" u="none" strike="noStrike" cap="none" normalizeH="0" baseline="0" dirty="0">
                  <a:ln>
                    <a:noFill/>
                  </a:ln>
                  <a:solidFill>
                    <a:srgbClr val="E7E6E6"/>
                  </a:solidFill>
                  <a:effectLst/>
                  <a:latin typeface="Microsoft YaHei" panose="020B0503020204020204" pitchFamily="34" charset="-122"/>
                </a:rPr>
              </a:br>
              <a:r>
                <a:rPr kumimoji="0" lang="en-US" altLang="de-DE" sz="1800" b="0" i="0" u="none" strike="noStrike" cap="none" normalizeH="0" baseline="0" dirty="0">
                  <a:ln>
                    <a:noFill/>
                  </a:ln>
                  <a:solidFill>
                    <a:srgbClr val="E7E6E6"/>
                  </a:solidFill>
                  <a:effectLst/>
                  <a:latin typeface="Microsoft YaHei" panose="020B0503020204020204" pitchFamily="34" charset="-122"/>
                </a:rPr>
                <a:t>migrate </a:t>
              </a:r>
              <a:r>
                <a:rPr lang="en-US" altLang="de-DE" dirty="0">
                  <a:solidFill>
                    <a:srgbClr val="E7E6E6"/>
                  </a:solidFill>
                  <a:latin typeface="Microsoft YaHei" panose="020B0503020204020204" pitchFamily="34" charset="-122"/>
                </a:rPr>
                <a:t>all on-premises mailboxes to Exchange Online</a:t>
              </a:r>
              <a:br>
                <a:rPr kumimoji="0" lang="en-US" altLang="de-DE" sz="1800" b="0" i="0" u="none" strike="noStrike" cap="none" normalizeH="0" baseline="0" dirty="0">
                  <a:ln>
                    <a:noFill/>
                  </a:ln>
                  <a:solidFill>
                    <a:srgbClr val="E7E6E6"/>
                  </a:solidFill>
                  <a:effectLst/>
                  <a:latin typeface="Microsoft YaHei" panose="020B0503020204020204" pitchFamily="34" charset="-122"/>
                </a:rPr>
              </a:br>
              <a:r>
                <a:rPr kumimoji="0" lang="en-US" altLang="de-DE" sz="1800" b="0" i="0" u="none" strike="noStrike" cap="none" normalizeH="0" baseline="0" dirty="0">
                  <a:ln>
                    <a:noFill/>
                  </a:ln>
                  <a:solidFill>
                    <a:srgbClr val="E7E6E6"/>
                  </a:solidFill>
                  <a:effectLst/>
                  <a:latin typeface="Microsoft YaHei" panose="020B0503020204020204" pitchFamily="34" charset="-122"/>
                  <a:sym typeface="Wingdings" panose="05000000000000000000" pitchFamily="2" charset="2"/>
                </a:rPr>
                <a:t> </a:t>
              </a:r>
              <a:r>
                <a:rPr kumimoji="0" lang="en-US" altLang="de-DE" sz="1800" b="1" i="0" u="none" strike="noStrike" cap="none" normalizeH="0" baseline="0" dirty="0">
                  <a:ln>
                    <a:noFill/>
                  </a:ln>
                  <a:solidFill>
                    <a:srgbClr val="E7E6E6"/>
                  </a:solidFill>
                  <a:effectLst/>
                  <a:latin typeface="Microsoft YaHei" panose="020B0503020204020204" pitchFamily="34" charset="-122"/>
                  <a:sym typeface="Wingdings" panose="05000000000000000000" pitchFamily="2" charset="2"/>
                </a:rPr>
                <a:t>temporary</a:t>
              </a:r>
              <a:r>
                <a:rPr kumimoji="0" lang="en-US" altLang="de-DE" sz="1800" b="0" i="0" u="none" strike="noStrike" cap="none" normalizeH="0" baseline="0" dirty="0">
                  <a:ln>
                    <a:noFill/>
                  </a:ln>
                  <a:solidFill>
                    <a:srgbClr val="E7E6E6"/>
                  </a:solidFill>
                  <a:effectLst/>
                  <a:latin typeface="Microsoft YaHei" panose="020B0503020204020204" pitchFamily="34" charset="-122"/>
                  <a:sym typeface="Wingdings" panose="05000000000000000000" pitchFamily="2" charset="2"/>
                </a:rPr>
                <a:t> hybrid operation for a few days / weeks</a:t>
              </a:r>
              <a:endParaRPr kumimoji="0" lang="en-US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</p:grpSp>
      <p:grpSp>
        <p:nvGrpSpPr>
          <p:cNvPr id="99" name="Gruppieren 98">
            <a:extLst>
              <a:ext uri="{FF2B5EF4-FFF2-40B4-BE49-F238E27FC236}">
                <a16:creationId xmlns:a16="http://schemas.microsoft.com/office/drawing/2014/main" id="{08C6D6C2-0ED3-418B-9056-E06EBBE6BCBC}"/>
              </a:ext>
            </a:extLst>
          </p:cNvPr>
          <p:cNvGrpSpPr/>
          <p:nvPr/>
        </p:nvGrpSpPr>
        <p:grpSpPr>
          <a:xfrm>
            <a:off x="1213152" y="4012332"/>
            <a:ext cx="10629901" cy="915988"/>
            <a:chOff x="1213152" y="4012332"/>
            <a:chExt cx="10629901" cy="915988"/>
          </a:xfrm>
        </p:grpSpPr>
        <p:sp>
          <p:nvSpPr>
            <p:cNvPr id="61" name="Rectangle 11">
              <a:extLst>
                <a:ext uri="{FF2B5EF4-FFF2-40B4-BE49-F238E27FC236}">
                  <a16:creationId xmlns:a16="http://schemas.microsoft.com/office/drawing/2014/main" id="{1893B9CF-4681-44B7-BEF9-A2D918829F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3152" y="4012332"/>
              <a:ext cx="2541588" cy="915988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2" name="Rectangle 12">
              <a:extLst>
                <a:ext uri="{FF2B5EF4-FFF2-40B4-BE49-F238E27FC236}">
                  <a16:creationId xmlns:a16="http://schemas.microsoft.com/office/drawing/2014/main" id="{99729AEA-D38E-4D18-B7B7-E7188D1CA8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54740" y="4012332"/>
              <a:ext cx="8088313" cy="915988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3" name="Rectangle 49">
              <a:extLst>
                <a:ext uri="{FF2B5EF4-FFF2-40B4-BE49-F238E27FC236}">
                  <a16:creationId xmlns:a16="http://schemas.microsoft.com/office/drawing/2014/main" id="{DCD3EEF2-85E2-4408-8F08-BFCF772495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8402" y="4044082"/>
              <a:ext cx="415178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de-DE" sz="1800" b="1" i="0" u="none" strike="noStrike" cap="none" normalizeH="0" baseline="0" dirty="0">
                  <a:ln>
                    <a:noFill/>
                  </a:ln>
                  <a:solidFill>
                    <a:srgbClr val="E7E6E6"/>
                  </a:solidFill>
                  <a:effectLst/>
                  <a:latin typeface="Microsoft YaHei" panose="020B0503020204020204" pitchFamily="34" charset="-122"/>
                </a:rPr>
                <a:t>Full</a:t>
              </a:r>
              <a:endParaRPr kumimoji="0" lang="en-US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93" name="Rectangle 16">
              <a:extLst>
                <a:ext uri="{FF2B5EF4-FFF2-40B4-BE49-F238E27FC236}">
                  <a16:creationId xmlns:a16="http://schemas.microsoft.com/office/drawing/2014/main" id="{AEC4F975-FB5D-4478-BAF3-52DD4BC3CF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6815" y="4065573"/>
              <a:ext cx="7334828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de-DE" sz="1800" b="0" i="0" u="none" strike="noStrike" cap="none" normalizeH="0" baseline="0" dirty="0">
                  <a:ln>
                    <a:noFill/>
                  </a:ln>
                  <a:solidFill>
                    <a:srgbClr val="E7E6E6"/>
                  </a:solidFill>
                  <a:effectLst/>
                  <a:latin typeface="Microsoft YaHei" panose="020B0503020204020204" pitchFamily="34" charset="-122"/>
                </a:rPr>
                <a:t>Full Modern Hybrid configuration, for new hybrid setups based on</a:t>
              </a:r>
              <a:br>
                <a:rPr kumimoji="0" lang="en-US" altLang="de-DE" sz="1800" b="0" i="0" u="none" strike="noStrike" cap="none" normalizeH="0" baseline="0" dirty="0">
                  <a:ln>
                    <a:noFill/>
                  </a:ln>
                  <a:solidFill>
                    <a:srgbClr val="E7E6E6"/>
                  </a:solidFill>
                  <a:effectLst/>
                  <a:latin typeface="Microsoft YaHei" panose="020B0503020204020204" pitchFamily="34" charset="-122"/>
                </a:rPr>
              </a:br>
              <a:r>
                <a:rPr kumimoji="0" lang="en-US" altLang="de-DE" sz="1800" b="0" i="0" u="none" strike="noStrike" cap="none" normalizeH="0" baseline="0" dirty="0">
                  <a:ln>
                    <a:noFill/>
                  </a:ln>
                  <a:solidFill>
                    <a:srgbClr val="E7E6E6"/>
                  </a:solidFill>
                  <a:effectLst/>
                  <a:latin typeface="Microsoft YaHei" panose="020B0503020204020204" pitchFamily="34" charset="-122"/>
                </a:rPr>
                <a:t>Hybrid Agent deployment, with reduced hybrid functionality</a:t>
              </a:r>
              <a:br>
                <a:rPr kumimoji="0" lang="en-US" altLang="de-DE" sz="1800" b="0" i="0" u="none" strike="noStrike" cap="none" normalizeH="0" baseline="0" dirty="0">
                  <a:ln>
                    <a:noFill/>
                  </a:ln>
                  <a:solidFill>
                    <a:srgbClr val="E7E6E6"/>
                  </a:solidFill>
                  <a:effectLst/>
                  <a:latin typeface="Microsoft YaHei" panose="020B0503020204020204" pitchFamily="34" charset="-122"/>
                </a:rPr>
              </a:br>
              <a:r>
                <a:rPr kumimoji="0" lang="en-US" altLang="de-DE" sz="1800" b="0" i="0" u="none" strike="noStrike" cap="none" normalizeH="0" baseline="0" dirty="0">
                  <a:ln>
                    <a:noFill/>
                  </a:ln>
                  <a:solidFill>
                    <a:srgbClr val="E7E6E6"/>
                  </a:solidFill>
                  <a:effectLst/>
                  <a:latin typeface="Microsoft YaHei" panose="020B0503020204020204" pitchFamily="34" charset="-122"/>
                  <a:sym typeface="Wingdings" panose="05000000000000000000" pitchFamily="2" charset="2"/>
                </a:rPr>
                <a:t> </a:t>
              </a:r>
              <a:r>
                <a:rPr lang="en-US" altLang="de-DE" b="1" dirty="0">
                  <a:solidFill>
                    <a:srgbClr val="E7E6E6"/>
                  </a:solidFill>
                  <a:latin typeface="Microsoft YaHei" panose="020B0503020204020204" pitchFamily="34" charset="-122"/>
                  <a:sym typeface="Wingdings" panose="05000000000000000000" pitchFamily="2" charset="2"/>
                </a:rPr>
                <a:t>permanent</a:t>
              </a:r>
              <a:r>
                <a:rPr kumimoji="0" lang="en-US" altLang="de-DE" sz="1800" b="0" i="0" u="none" strike="noStrike" cap="none" normalizeH="0" baseline="0" dirty="0">
                  <a:ln>
                    <a:noFill/>
                  </a:ln>
                  <a:solidFill>
                    <a:srgbClr val="E7E6E6"/>
                  </a:solidFill>
                  <a:effectLst/>
                  <a:latin typeface="Microsoft YaHei" panose="020B0503020204020204" pitchFamily="34" charset="-122"/>
                  <a:sym typeface="Wingdings" panose="05000000000000000000" pitchFamily="2" charset="2"/>
                </a:rPr>
                <a:t> hybrid operation</a:t>
              </a:r>
              <a:endParaRPr kumimoji="0" lang="en-US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</p:grpSp>
      <p:pic>
        <p:nvPicPr>
          <p:cNvPr id="94" name="Grafik 93">
            <a:extLst>
              <a:ext uri="{FF2B5EF4-FFF2-40B4-BE49-F238E27FC236}">
                <a16:creationId xmlns:a16="http://schemas.microsoft.com/office/drawing/2014/main" id="{776A5DC1-95D1-4721-B2D0-9204569750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-170276" y="4498305"/>
            <a:ext cx="1836213" cy="855792"/>
          </a:xfrm>
          <a:prstGeom prst="rect">
            <a:avLst/>
          </a:prstGeom>
        </p:spPr>
      </p:pic>
      <p:grpSp>
        <p:nvGrpSpPr>
          <p:cNvPr id="100" name="Gruppieren 99">
            <a:extLst>
              <a:ext uri="{FF2B5EF4-FFF2-40B4-BE49-F238E27FC236}">
                <a16:creationId xmlns:a16="http://schemas.microsoft.com/office/drawing/2014/main" id="{77198D06-ABBD-474A-AD0C-1D82544B8995}"/>
              </a:ext>
            </a:extLst>
          </p:cNvPr>
          <p:cNvGrpSpPr/>
          <p:nvPr/>
        </p:nvGrpSpPr>
        <p:grpSpPr>
          <a:xfrm>
            <a:off x="1213152" y="4928319"/>
            <a:ext cx="10629901" cy="915988"/>
            <a:chOff x="1213152" y="4928319"/>
            <a:chExt cx="10629901" cy="915988"/>
          </a:xfrm>
        </p:grpSpPr>
        <p:sp>
          <p:nvSpPr>
            <p:cNvPr id="76" name="Rectangle 13">
              <a:extLst>
                <a:ext uri="{FF2B5EF4-FFF2-40B4-BE49-F238E27FC236}">
                  <a16:creationId xmlns:a16="http://schemas.microsoft.com/office/drawing/2014/main" id="{4B19803D-8F80-4416-A58D-3A21C89AFE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3152" y="4928319"/>
              <a:ext cx="2541588" cy="915988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7" name="Rectangle 14">
              <a:extLst>
                <a:ext uri="{FF2B5EF4-FFF2-40B4-BE49-F238E27FC236}">
                  <a16:creationId xmlns:a16="http://schemas.microsoft.com/office/drawing/2014/main" id="{2B1D854C-5E15-4B89-A1DD-31672A1CE5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54740" y="4928319"/>
              <a:ext cx="8088313" cy="915988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8" name="Rectangle 61">
              <a:extLst>
                <a:ext uri="{FF2B5EF4-FFF2-40B4-BE49-F238E27FC236}">
                  <a16:creationId xmlns:a16="http://schemas.microsoft.com/office/drawing/2014/main" id="{E5845AFD-5CA1-40FC-821D-F1D8499A0A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8402" y="4960069"/>
              <a:ext cx="952184" cy="276999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de-DE" sz="1800" b="1" i="0" u="none" strike="noStrike" cap="none" normalizeH="0" baseline="0" dirty="0">
                  <a:ln>
                    <a:noFill/>
                  </a:ln>
                  <a:solidFill>
                    <a:srgbClr val="E7E6E6"/>
                  </a:solidFill>
                  <a:effectLst/>
                  <a:latin typeface="Microsoft YaHei" panose="020B0503020204020204" pitchFamily="34" charset="-122"/>
                </a:rPr>
                <a:t>Minimal</a:t>
              </a:r>
              <a:endParaRPr kumimoji="0" lang="en-US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98" name="Rectangle 16">
              <a:extLst>
                <a:ext uri="{FF2B5EF4-FFF2-40B4-BE49-F238E27FC236}">
                  <a16:creationId xmlns:a16="http://schemas.microsoft.com/office/drawing/2014/main" id="{ED238180-74F8-40C9-B5B5-FF4FAA09D6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6815" y="4970814"/>
              <a:ext cx="7484741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de-DE" sz="1800" b="0" i="0" u="none" strike="noStrike" cap="none" normalizeH="0" baseline="0" dirty="0">
                  <a:ln>
                    <a:noFill/>
                  </a:ln>
                  <a:solidFill>
                    <a:srgbClr val="E7E6E6"/>
                  </a:solidFill>
                  <a:effectLst/>
                  <a:latin typeface="Microsoft YaHei" panose="020B0503020204020204" pitchFamily="34" charset="-122"/>
                </a:rPr>
                <a:t>Modern Hybrid configuration, </a:t>
              </a:r>
              <a:r>
                <a:rPr lang="en-US" altLang="de-DE" dirty="0">
                  <a:solidFill>
                    <a:srgbClr val="E7E6E6"/>
                  </a:solidFill>
                  <a:latin typeface="Microsoft YaHei" panose="020B0503020204020204" pitchFamily="34" charset="-122"/>
                </a:rPr>
                <a:t>to migrate all on-premises mailboxes</a:t>
              </a:r>
              <a:br>
                <a:rPr kumimoji="0" lang="en-US" altLang="de-DE" sz="1800" b="0" i="0" u="none" strike="noStrike" cap="none" normalizeH="0" baseline="0" dirty="0">
                  <a:ln>
                    <a:noFill/>
                  </a:ln>
                  <a:solidFill>
                    <a:srgbClr val="E7E6E6"/>
                  </a:solidFill>
                  <a:effectLst/>
                  <a:latin typeface="Microsoft YaHei" panose="020B0503020204020204" pitchFamily="34" charset="-122"/>
                </a:rPr>
              </a:br>
              <a:r>
                <a:rPr kumimoji="0" lang="en-US" altLang="de-DE" sz="1800" b="0" i="0" u="none" strike="noStrike" cap="none" normalizeH="0" baseline="0" dirty="0">
                  <a:ln>
                    <a:noFill/>
                  </a:ln>
                  <a:solidFill>
                    <a:srgbClr val="E7E6E6"/>
                  </a:solidFill>
                  <a:effectLst/>
                  <a:latin typeface="Microsoft YaHei" panose="020B0503020204020204" pitchFamily="34" charset="-122"/>
                </a:rPr>
                <a:t>to Exchange Online</a:t>
              </a:r>
              <a:br>
                <a:rPr kumimoji="0" lang="en-US" altLang="de-DE" sz="1800" b="0" i="0" u="none" strike="noStrike" cap="none" normalizeH="0" baseline="0" dirty="0">
                  <a:ln>
                    <a:noFill/>
                  </a:ln>
                  <a:solidFill>
                    <a:srgbClr val="E7E6E6"/>
                  </a:solidFill>
                  <a:effectLst/>
                  <a:latin typeface="Microsoft YaHei" panose="020B0503020204020204" pitchFamily="34" charset="-122"/>
                </a:rPr>
              </a:br>
              <a:r>
                <a:rPr kumimoji="0" lang="en-US" altLang="de-DE" sz="1800" b="0" i="0" u="none" strike="noStrike" cap="none" normalizeH="0" baseline="0" dirty="0">
                  <a:ln>
                    <a:noFill/>
                  </a:ln>
                  <a:solidFill>
                    <a:srgbClr val="E7E6E6"/>
                  </a:solidFill>
                  <a:effectLst/>
                  <a:latin typeface="Microsoft YaHei" panose="020B0503020204020204" pitchFamily="34" charset="-122"/>
                  <a:sym typeface="Wingdings" panose="05000000000000000000" pitchFamily="2" charset="2"/>
                </a:rPr>
                <a:t> </a:t>
              </a:r>
              <a:r>
                <a:rPr lang="en-US" altLang="de-DE" b="1" dirty="0">
                  <a:solidFill>
                    <a:srgbClr val="E7E6E6"/>
                  </a:solidFill>
                  <a:latin typeface="Microsoft YaHei" panose="020B0503020204020204" pitchFamily="34" charset="-122"/>
                  <a:sym typeface="Wingdings" panose="05000000000000000000" pitchFamily="2" charset="2"/>
                </a:rPr>
                <a:t>temporary</a:t>
              </a:r>
              <a:r>
                <a:rPr kumimoji="0" lang="en-US" altLang="de-DE" sz="1800" b="0" i="0" u="none" strike="noStrike" cap="none" normalizeH="0" baseline="0" dirty="0">
                  <a:ln>
                    <a:noFill/>
                  </a:ln>
                  <a:solidFill>
                    <a:srgbClr val="E7E6E6"/>
                  </a:solidFill>
                  <a:effectLst/>
                  <a:latin typeface="Microsoft YaHei" panose="020B0503020204020204" pitchFamily="34" charset="-122"/>
                  <a:sym typeface="Wingdings" panose="05000000000000000000" pitchFamily="2" charset="2"/>
                </a:rPr>
                <a:t> </a:t>
              </a:r>
              <a:r>
                <a:rPr lang="en-US" altLang="de-DE" dirty="0">
                  <a:solidFill>
                    <a:srgbClr val="E7E6E6"/>
                  </a:solidFill>
                  <a:latin typeface="Microsoft YaHei" panose="020B0503020204020204" pitchFamily="34" charset="-122"/>
                  <a:sym typeface="Wingdings" panose="05000000000000000000" pitchFamily="2" charset="2"/>
                </a:rPr>
                <a:t>h</a:t>
              </a:r>
              <a:r>
                <a:rPr kumimoji="0" lang="en-US" altLang="de-DE" sz="1800" b="0" i="0" u="none" strike="noStrike" cap="none" normalizeH="0" baseline="0" dirty="0">
                  <a:ln>
                    <a:noFill/>
                  </a:ln>
                  <a:solidFill>
                    <a:srgbClr val="E7E6E6"/>
                  </a:solidFill>
                  <a:effectLst/>
                  <a:latin typeface="Microsoft YaHei" panose="020B0503020204020204" pitchFamily="34" charset="-122"/>
                  <a:sym typeface="Wingdings" panose="05000000000000000000" pitchFamily="2" charset="2"/>
                </a:rPr>
                <a:t>ybrid operation for a few weeks / months</a:t>
              </a:r>
              <a:endParaRPr kumimoji="0" lang="en-US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554499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17E1C26-ECB7-46FE-BEBC-89FE4CFF8F8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Exchange Hybrid Benefits</a:t>
            </a:r>
          </a:p>
          <a:p>
            <a:r>
              <a:rPr lang="en-US" dirty="0"/>
              <a:t>Exchange Hybrid and Microsoft Teams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465C71-683B-40A2-A29E-0A769EB5D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you need Exchange Hybrid?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B64B17B-AC48-433A-9275-EF49ACD38F15}"/>
              </a:ext>
            </a:extLst>
          </p:cNvPr>
          <p:cNvGrpSpPr/>
          <p:nvPr/>
        </p:nvGrpSpPr>
        <p:grpSpPr>
          <a:xfrm>
            <a:off x="9992532" y="5652966"/>
            <a:ext cx="1938629" cy="1093570"/>
            <a:chOff x="9992532" y="5652966"/>
            <a:chExt cx="1938629" cy="1093570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263AC2C6-497B-4C77-A801-F938D5AF48E5}"/>
                </a:ext>
              </a:extLst>
            </p:cNvPr>
            <p:cNvGrpSpPr/>
            <p:nvPr/>
          </p:nvGrpSpPr>
          <p:grpSpPr>
            <a:xfrm>
              <a:off x="9992532" y="5652966"/>
              <a:ext cx="1938629" cy="889854"/>
              <a:chOff x="9945640" y="5820508"/>
              <a:chExt cx="1938629" cy="889854"/>
            </a:xfrm>
          </p:grpSpPr>
          <p:pic>
            <p:nvPicPr>
              <p:cNvPr id="16" name="Picture 15" descr="A close up of a sign&#10;&#10;Description automatically generated">
                <a:extLst>
                  <a:ext uri="{FF2B5EF4-FFF2-40B4-BE49-F238E27FC236}">
                    <a16:creationId xmlns:a16="http://schemas.microsoft.com/office/drawing/2014/main" id="{FC223686-46FA-4BA3-A659-9E40FF3658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945640" y="6088062"/>
                <a:ext cx="1938629" cy="622300"/>
              </a:xfrm>
              <a:prstGeom prst="rect">
                <a:avLst/>
              </a:prstGeom>
            </p:spPr>
          </p:pic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3A1901D-3E5B-466A-9547-D7EAF6EFA47F}"/>
                  </a:ext>
                </a:extLst>
              </p:cNvPr>
              <p:cNvSpPr txBox="1"/>
              <p:nvPr/>
            </p:nvSpPr>
            <p:spPr>
              <a:xfrm>
                <a:off x="9945640" y="5820508"/>
                <a:ext cx="1084384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200" spc="-70" dirty="0"/>
                  <a:t>Brought to you by</a:t>
                </a:r>
              </a:p>
            </p:txBody>
          </p: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878119B-62D9-484C-BC01-E402124913BC}"/>
                </a:ext>
              </a:extLst>
            </p:cNvPr>
            <p:cNvSpPr txBox="1"/>
            <p:nvPr/>
          </p:nvSpPr>
          <p:spPr>
            <a:xfrm>
              <a:off x="9992532" y="6561870"/>
              <a:ext cx="1807033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200" spc="-70" dirty="0"/>
                <a:t>M365Conf.com | #M365CONF</a:t>
              </a:r>
            </a:p>
          </p:txBody>
        </p:sp>
      </p:grpSp>
      <p:pic>
        <p:nvPicPr>
          <p:cNvPr id="9" name="Picture Placeholder 35">
            <a:extLst>
              <a:ext uri="{FF2B5EF4-FFF2-40B4-BE49-F238E27FC236}">
                <a16:creationId xmlns:a16="http://schemas.microsoft.com/office/drawing/2014/main" id="{54ECE48F-71F8-48FA-B808-26267A2AB04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482464" y="2102029"/>
            <a:ext cx="1475797" cy="1475797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1284023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16515EA-361D-4DA4-8867-02CB264E337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8865" y="1405200"/>
            <a:ext cx="10021016" cy="3889357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Coexistence between on-premises Exchange Organization &amp; Exchange Online</a:t>
            </a:r>
          </a:p>
          <a:p>
            <a:pPr>
              <a:lnSpc>
                <a:spcPct val="150000"/>
              </a:lnSpc>
            </a:pPr>
            <a:r>
              <a:rPr lang="en-US" dirty="0"/>
              <a:t>Mailbox migration to/from Exchange Online</a:t>
            </a:r>
          </a:p>
          <a:p>
            <a:pPr>
              <a:lnSpc>
                <a:spcPct val="150000"/>
              </a:lnSpc>
            </a:pPr>
            <a:r>
              <a:rPr lang="en-US" dirty="0"/>
              <a:t>Microsoft Teams with on-premises mailboxes</a:t>
            </a:r>
          </a:p>
          <a:p>
            <a:pPr>
              <a:lnSpc>
                <a:spcPct val="150000"/>
              </a:lnSpc>
            </a:pPr>
            <a:r>
              <a:rPr lang="en-US" dirty="0"/>
              <a:t>Transition from on-premises Exchange to Exchange Online</a:t>
            </a:r>
          </a:p>
          <a:p>
            <a:pPr>
              <a:lnSpc>
                <a:spcPct val="150000"/>
              </a:lnSpc>
            </a:pPr>
            <a:r>
              <a:rPr lang="en-US" dirty="0"/>
              <a:t>Optimal migration experience for end users</a:t>
            </a:r>
          </a:p>
          <a:p>
            <a:pPr>
              <a:lnSpc>
                <a:spcPct val="150000"/>
              </a:lnSpc>
            </a:pPr>
            <a:r>
              <a:rPr lang="en-US" dirty="0"/>
              <a:t>Centralized mail flow for use of on-premises mail solutions and cloud-hosted mailboxes </a:t>
            </a:r>
          </a:p>
          <a:p>
            <a:pPr lvl="1"/>
            <a:r>
              <a:rPr lang="en-US" dirty="0"/>
              <a:t>Gateway-based S/MIME de-/encryption, disclaimer, archiving, journaling, …</a:t>
            </a:r>
          </a:p>
          <a:p>
            <a:pPr>
              <a:lnSpc>
                <a:spcPct val="150000"/>
              </a:lnSpc>
            </a:pPr>
            <a:r>
              <a:rPr lang="en-US" dirty="0"/>
              <a:t>Hybrid mail flow providing Exchange relay functionality for on-premises legacy applications and devices</a:t>
            </a:r>
          </a:p>
          <a:p>
            <a:pPr lvl="1"/>
            <a:r>
              <a:rPr lang="en-US" dirty="0"/>
              <a:t>No access to the internet</a:t>
            </a:r>
          </a:p>
          <a:p>
            <a:pPr lvl="1"/>
            <a:r>
              <a:rPr lang="en-US" dirty="0"/>
              <a:t>No support for TLS connection encryption</a:t>
            </a:r>
          </a:p>
          <a:p>
            <a:pPr lvl="1"/>
            <a:r>
              <a:rPr lang="en-US" dirty="0"/>
              <a:t>No support for user authentication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Why do you need Exchange Hybrid?</a:t>
            </a:r>
          </a:p>
        </p:txBody>
      </p:sp>
    </p:spTree>
    <p:extLst>
      <p:ext uri="{BB962C8B-B14F-4D97-AF65-F5344CB8AC3E}">
        <p14:creationId xmlns:p14="http://schemas.microsoft.com/office/powerpoint/2010/main" val="19941068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4999EF0-D279-4CA2-B4B3-DAF9C3613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Exchange Hybrid and Microsoft Teams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973DA02-2FD0-475F-867C-528AD7AD6B2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On-Premises Exchange Server 2016 / 2019 hybrid endpoint</a:t>
            </a:r>
          </a:p>
          <a:p>
            <a:pPr lvl="1"/>
            <a:r>
              <a:rPr lang="en-US" dirty="0"/>
              <a:t>Microsoft Teams backend uses AutoDiscover v2</a:t>
            </a:r>
          </a:p>
          <a:p>
            <a:pPr lvl="1"/>
            <a:r>
              <a:rPr lang="en-US" dirty="0"/>
              <a:t>Client Access Endpoint for Microsoft Teams backend services</a:t>
            </a:r>
          </a:p>
          <a:p>
            <a:pPr lvl="1"/>
            <a:r>
              <a:rPr lang="en-US" dirty="0"/>
              <a:t>Always run latest Exchange Server cumulative update</a:t>
            </a:r>
          </a:p>
          <a:p>
            <a:r>
              <a:rPr lang="en-US" dirty="0"/>
              <a:t>Use Third-Party TLS-certificate </a:t>
            </a:r>
          </a:p>
          <a:p>
            <a:r>
              <a:rPr lang="en-US" dirty="0"/>
              <a:t>Enable Hybrid Modern Authentication</a:t>
            </a:r>
          </a:p>
          <a:p>
            <a:r>
              <a:rPr lang="en-US" dirty="0"/>
              <a:t>AutoDiscover DNS resource records for SMTP domains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54861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61C42AF-6E21-4813-9127-A232BBFF6555}"/>
              </a:ext>
            </a:extLst>
          </p:cNvPr>
          <p:cNvSpPr/>
          <p:nvPr/>
        </p:nvSpPr>
        <p:spPr bwMode="auto">
          <a:xfrm>
            <a:off x="3519621" y="1690654"/>
            <a:ext cx="5163890" cy="2960287"/>
          </a:xfrm>
          <a:prstGeom prst="rect">
            <a:avLst/>
          </a:prstGeom>
          <a:solidFill>
            <a:srgbClr val="732B6B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z="22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" name="SPC to M365Conf 3 White BG">
            <a:hlinkClick r:id="" action="ppaction://media"/>
            <a:extLst>
              <a:ext uri="{FF2B5EF4-FFF2-40B4-BE49-F238E27FC236}">
                <a16:creationId xmlns:a16="http://schemas.microsoft.com/office/drawing/2014/main" id="{AA8F9090-0E6E-4BEC-8797-B823F44F068A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154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629093" y="1782751"/>
            <a:ext cx="4933813" cy="277527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3A1751E-DA8E-4D4B-82C8-754496B58178}"/>
              </a:ext>
            </a:extLst>
          </p:cNvPr>
          <p:cNvSpPr txBox="1"/>
          <p:nvPr/>
        </p:nvSpPr>
        <p:spPr>
          <a:xfrm>
            <a:off x="3519621" y="1381082"/>
            <a:ext cx="168969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pc="-70" dirty="0">
                <a:solidFill>
                  <a:srgbClr val="1B6B7E"/>
                </a:solidFill>
              </a:rPr>
              <a:t>Brought to you by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E116E1-6503-4F96-8CFB-5A304155A49F}"/>
              </a:ext>
            </a:extLst>
          </p:cNvPr>
          <p:cNvSpPr txBox="1"/>
          <p:nvPr/>
        </p:nvSpPr>
        <p:spPr>
          <a:xfrm>
            <a:off x="3762375" y="4693428"/>
            <a:ext cx="466724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spc="-70" dirty="0">
                <a:solidFill>
                  <a:srgbClr val="1B6B7E"/>
                </a:solidFill>
              </a:rPr>
              <a:t>The SharePoint Conference is now The Microsoft 365 Collaboration Conference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CB87F4-E315-4E89-A828-E9D0DF4C2F1C}"/>
              </a:ext>
            </a:extLst>
          </p:cNvPr>
          <p:cNvSpPr txBox="1"/>
          <p:nvPr/>
        </p:nvSpPr>
        <p:spPr>
          <a:xfrm>
            <a:off x="4583373" y="2185501"/>
            <a:ext cx="3025252" cy="196977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2400" spc="-70" dirty="0">
                <a:solidFill>
                  <a:srgbClr val="298E93"/>
                </a:solidFill>
              </a:rPr>
              <a:t>March 23-25, 2021</a:t>
            </a:r>
          </a:p>
          <a:p>
            <a:pPr algn="ctr"/>
            <a:r>
              <a:rPr lang="en-US" sz="2400" spc="-70" dirty="0">
                <a:solidFill>
                  <a:srgbClr val="298E93"/>
                </a:solidFill>
              </a:rPr>
              <a:t>MGM Grand Resort</a:t>
            </a:r>
          </a:p>
          <a:p>
            <a:pPr algn="ctr"/>
            <a:r>
              <a:rPr lang="en-US" sz="2400" spc="-70" dirty="0">
                <a:solidFill>
                  <a:srgbClr val="298E93"/>
                </a:solidFill>
              </a:rPr>
              <a:t>Las Vegas, Nevada, USA</a:t>
            </a:r>
          </a:p>
          <a:p>
            <a:pPr algn="ctr"/>
            <a:endParaRPr lang="en-US" sz="800" spc="-70" dirty="0">
              <a:solidFill>
                <a:srgbClr val="298E93"/>
              </a:solidFill>
            </a:endParaRPr>
          </a:p>
          <a:p>
            <a:pPr algn="ctr"/>
            <a:r>
              <a:rPr lang="en-US" sz="2400" spc="-70" dirty="0">
                <a:solidFill>
                  <a:srgbClr val="732B6B"/>
                </a:solidFill>
              </a:rPr>
              <a:t>M365Conf.com</a:t>
            </a:r>
          </a:p>
          <a:p>
            <a:pPr algn="ctr"/>
            <a:r>
              <a:rPr lang="en-US" sz="2400" spc="-70" dirty="0">
                <a:solidFill>
                  <a:srgbClr val="732B6B"/>
                </a:solidFill>
              </a:rPr>
              <a:t>#M365CONF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311820C-99A9-49DD-A0F6-52D7D6859452}"/>
              </a:ext>
            </a:extLst>
          </p:cNvPr>
          <p:cNvGrpSpPr/>
          <p:nvPr/>
        </p:nvGrpSpPr>
        <p:grpSpPr>
          <a:xfrm>
            <a:off x="9992532" y="5652966"/>
            <a:ext cx="1938629" cy="1093570"/>
            <a:chOff x="9992532" y="5652966"/>
            <a:chExt cx="1938629" cy="1093570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25298F99-AB5E-4E4C-A299-15F883CCF057}"/>
                </a:ext>
              </a:extLst>
            </p:cNvPr>
            <p:cNvGrpSpPr/>
            <p:nvPr/>
          </p:nvGrpSpPr>
          <p:grpSpPr>
            <a:xfrm>
              <a:off x="9992532" y="5652966"/>
              <a:ext cx="1938629" cy="889854"/>
              <a:chOff x="9945640" y="5820508"/>
              <a:chExt cx="1938629" cy="889854"/>
            </a:xfrm>
          </p:grpSpPr>
          <p:pic>
            <p:nvPicPr>
              <p:cNvPr id="16" name="Picture 15" descr="A close up of a sign&#10;&#10;Description automatically generated">
                <a:extLst>
                  <a:ext uri="{FF2B5EF4-FFF2-40B4-BE49-F238E27FC236}">
                    <a16:creationId xmlns:a16="http://schemas.microsoft.com/office/drawing/2014/main" id="{68C839AF-E571-44D4-8189-C1840A8C1F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945640" y="6088062"/>
                <a:ext cx="1938629" cy="622300"/>
              </a:xfrm>
              <a:prstGeom prst="rect">
                <a:avLst/>
              </a:prstGeom>
            </p:spPr>
          </p:pic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D445E03-A397-4444-BB58-221D975E1CFE}"/>
                  </a:ext>
                </a:extLst>
              </p:cNvPr>
              <p:cNvSpPr txBox="1"/>
              <p:nvPr/>
            </p:nvSpPr>
            <p:spPr>
              <a:xfrm>
                <a:off x="9945640" y="5820508"/>
                <a:ext cx="1084384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200" spc="-70" dirty="0"/>
                  <a:t>Brought to you by</a:t>
                </a:r>
              </a:p>
            </p:txBody>
          </p: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7FC923B-9135-4003-9BAA-DDADD796E532}"/>
                </a:ext>
              </a:extLst>
            </p:cNvPr>
            <p:cNvSpPr txBox="1"/>
            <p:nvPr/>
          </p:nvSpPr>
          <p:spPr>
            <a:xfrm>
              <a:off x="9992532" y="6561870"/>
              <a:ext cx="1807033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200" spc="-70" dirty="0"/>
                <a:t>M365Conf.com | #M365CONF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758046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5000">
        <p159:morph option="byObject"/>
      </p:transition>
    </mc:Choice>
    <mc:Fallback xmlns="">
      <p:transition spd="slow" advClick="0" advTm="1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95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8958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17E1C26-ECB7-46FE-BEBC-89FE4CFF8F8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Office 365 Hybrid Configuration Wizard</a:t>
            </a:r>
          </a:p>
          <a:p>
            <a:r>
              <a:rPr lang="en-US" dirty="0"/>
              <a:t>Set up HCW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465C71-683B-40A2-A29E-0A769EB5D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implement Exchange Hybrid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B64B17B-AC48-433A-9275-EF49ACD38F15}"/>
              </a:ext>
            </a:extLst>
          </p:cNvPr>
          <p:cNvGrpSpPr/>
          <p:nvPr/>
        </p:nvGrpSpPr>
        <p:grpSpPr>
          <a:xfrm>
            <a:off x="9992532" y="5652966"/>
            <a:ext cx="1938629" cy="1093570"/>
            <a:chOff x="9992532" y="5652966"/>
            <a:chExt cx="1938629" cy="1093570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263AC2C6-497B-4C77-A801-F938D5AF48E5}"/>
                </a:ext>
              </a:extLst>
            </p:cNvPr>
            <p:cNvGrpSpPr/>
            <p:nvPr/>
          </p:nvGrpSpPr>
          <p:grpSpPr>
            <a:xfrm>
              <a:off x="9992532" y="5652966"/>
              <a:ext cx="1938629" cy="889854"/>
              <a:chOff x="9945640" y="5820508"/>
              <a:chExt cx="1938629" cy="889854"/>
            </a:xfrm>
          </p:grpSpPr>
          <p:pic>
            <p:nvPicPr>
              <p:cNvPr id="16" name="Picture 15" descr="A close up of a sign&#10;&#10;Description automatically generated">
                <a:extLst>
                  <a:ext uri="{FF2B5EF4-FFF2-40B4-BE49-F238E27FC236}">
                    <a16:creationId xmlns:a16="http://schemas.microsoft.com/office/drawing/2014/main" id="{FC223686-46FA-4BA3-A659-9E40FF3658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945640" y="6088062"/>
                <a:ext cx="1938629" cy="622300"/>
              </a:xfrm>
              <a:prstGeom prst="rect">
                <a:avLst/>
              </a:prstGeom>
            </p:spPr>
          </p:pic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3A1901D-3E5B-466A-9547-D7EAF6EFA47F}"/>
                  </a:ext>
                </a:extLst>
              </p:cNvPr>
              <p:cNvSpPr txBox="1"/>
              <p:nvPr/>
            </p:nvSpPr>
            <p:spPr>
              <a:xfrm>
                <a:off x="9945640" y="5820508"/>
                <a:ext cx="1084384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200" spc="-70" dirty="0"/>
                  <a:t>Brought to you by</a:t>
                </a:r>
              </a:p>
            </p:txBody>
          </p: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878119B-62D9-484C-BC01-E402124913BC}"/>
                </a:ext>
              </a:extLst>
            </p:cNvPr>
            <p:cNvSpPr txBox="1"/>
            <p:nvPr/>
          </p:nvSpPr>
          <p:spPr>
            <a:xfrm>
              <a:off x="9992532" y="6561870"/>
              <a:ext cx="1807033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200" spc="-70" dirty="0"/>
                <a:t>M365Conf.com | #M365CONF</a:t>
              </a:r>
            </a:p>
          </p:txBody>
        </p:sp>
      </p:grpSp>
      <p:pic>
        <p:nvPicPr>
          <p:cNvPr id="9" name="Picture Placeholder 35">
            <a:extLst>
              <a:ext uri="{FF2B5EF4-FFF2-40B4-BE49-F238E27FC236}">
                <a16:creationId xmlns:a16="http://schemas.microsoft.com/office/drawing/2014/main" id="{7873225B-8918-4C34-A4F5-C201F007D6B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482464" y="2102029"/>
            <a:ext cx="1475797" cy="1475797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703918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16515EA-361D-4DA4-8867-02CB264E337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Know the different hybrid variants and modes</a:t>
            </a:r>
          </a:p>
          <a:p>
            <a:r>
              <a:rPr lang="en-US" dirty="0"/>
              <a:t>Know your target operation mode for Exchange hybrid </a:t>
            </a:r>
          </a:p>
          <a:p>
            <a:r>
              <a:rPr lang="en-US" dirty="0"/>
              <a:t>Have your on-premises Exchange organization in good shape</a:t>
            </a:r>
          </a:p>
          <a:p>
            <a:pPr lvl="1"/>
            <a:r>
              <a:rPr lang="en-US" dirty="0"/>
              <a:t>Latest cumulative updates installed</a:t>
            </a:r>
          </a:p>
          <a:p>
            <a:r>
              <a:rPr lang="en-US" dirty="0"/>
              <a:t>Verify inbound connectivity to your Exchange organization using Remote Connectivity Analyzer</a:t>
            </a:r>
          </a:p>
          <a:p>
            <a:r>
              <a:rPr lang="en-US" dirty="0"/>
              <a:t>Have required IP addresses &amp; DNS host names set up </a:t>
            </a:r>
          </a:p>
          <a:p>
            <a:r>
              <a:rPr lang="en-US" dirty="0"/>
              <a:t>Have Edge TLS certificates installed on internal Exchange Servers for selection by HCW</a:t>
            </a:r>
          </a:p>
          <a:p>
            <a:pPr lvl="1"/>
            <a:r>
              <a:rPr lang="en-US" b="1" dirty="0"/>
              <a:t>Not</a:t>
            </a:r>
            <a:r>
              <a:rPr lang="en-US" dirty="0"/>
              <a:t> enabled for any Exchange service</a:t>
            </a: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Exchange Hybrid Requirements</a:t>
            </a:r>
          </a:p>
        </p:txBody>
      </p:sp>
    </p:spTree>
    <p:extLst>
      <p:ext uri="{BB962C8B-B14F-4D97-AF65-F5344CB8AC3E}">
        <p14:creationId xmlns:p14="http://schemas.microsoft.com/office/powerpoint/2010/main" val="19293535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3CDD22C-063B-44B9-847F-724273281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Hybrid Configuration Wizard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6962060-D5C1-4A53-9CE7-BA40B46AC9D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Exchange Server Requirements</a:t>
            </a:r>
          </a:p>
          <a:p>
            <a:pPr lvl="1"/>
            <a:r>
              <a:rPr lang="en-US" dirty="0"/>
              <a:t>Exchange 2010 SP3 + latest Update Rollup</a:t>
            </a:r>
          </a:p>
          <a:p>
            <a:pPr lvl="1"/>
            <a:r>
              <a:rPr lang="en-US" dirty="0"/>
              <a:t>Exchange 2013 CU1 or later</a:t>
            </a:r>
          </a:p>
          <a:p>
            <a:pPr lvl="1"/>
            <a:r>
              <a:rPr lang="en-US" dirty="0"/>
              <a:t>Exchange 2016 and Exchange 2019</a:t>
            </a:r>
            <a:r>
              <a:rPr lang="en-US" dirty="0">
                <a:sym typeface="Wingdings" panose="05000000000000000000" pitchFamily="2" charset="2"/>
              </a:rPr>
              <a:t> </a:t>
            </a:r>
          </a:p>
          <a:p>
            <a:pPr marL="254862" lvl="1" indent="0">
              <a:buNone/>
            </a:pPr>
            <a:r>
              <a:rPr lang="en-US" dirty="0">
                <a:sym typeface="Wingdings" panose="05000000000000000000" pitchFamily="2" charset="2"/>
              </a:rPr>
              <a:t> Supported modern Exchange Server setup requires latest CU (or N-1)</a:t>
            </a:r>
            <a:endParaRPr lang="en-US" dirty="0"/>
          </a:p>
          <a:p>
            <a:r>
              <a:rPr lang="en-US" dirty="0"/>
              <a:t>Click-2-Run Setup </a:t>
            </a:r>
          </a:p>
          <a:p>
            <a:pPr lvl="1"/>
            <a:r>
              <a:rPr lang="en-US" b="0" i="0" u="sng" dirty="0">
                <a:effectLst/>
                <a:latin typeface="Segoe UI" panose="020B0502040204020203" pitchFamily="34" charset="0"/>
                <a:hlinkClick r:id="rId3"/>
              </a:rPr>
              <a:t>https://aka.ms/HybridWizard</a:t>
            </a:r>
            <a:r>
              <a:rPr lang="en-US" b="0" i="0" u="sng" dirty="0">
                <a:effectLst/>
                <a:latin typeface="Segoe UI" panose="020B0502040204020203" pitchFamily="34" charset="0"/>
              </a:rPr>
              <a:t> </a:t>
            </a:r>
          </a:p>
          <a:p>
            <a:pPr lvl="1"/>
            <a:r>
              <a:rPr lang="en-US" dirty="0">
                <a:latin typeface="Segoe UI" panose="020B0502040204020203" pitchFamily="34" charset="0"/>
              </a:rPr>
              <a:t>Ensure that </a:t>
            </a:r>
            <a:r>
              <a:rPr lang="en-US" i="1" dirty="0">
                <a:latin typeface="Segoe UI" panose="020B0502040204020203" pitchFamily="34" charset="0"/>
              </a:rPr>
              <a:t>.application </a:t>
            </a:r>
            <a:r>
              <a:rPr lang="en-US" dirty="0">
                <a:latin typeface="Segoe UI" panose="020B0502040204020203" pitchFamily="34" charset="0"/>
              </a:rPr>
              <a:t>file extension is mapped to Internet Explorer</a:t>
            </a:r>
          </a:p>
          <a:p>
            <a:r>
              <a:rPr lang="en-US" dirty="0">
                <a:latin typeface="Segoe UI" panose="020B0502040204020203" pitchFamily="34" charset="0"/>
              </a:rPr>
              <a:t>Current Version </a:t>
            </a:r>
            <a:r>
              <a:rPr lang="en-US" b="1" dirty="0">
                <a:latin typeface="Segoe UI" panose="020B0502040204020203" pitchFamily="34" charset="0"/>
              </a:rPr>
              <a:t>17.x</a:t>
            </a:r>
          </a:p>
          <a:p>
            <a:pPr lvl="1"/>
            <a:r>
              <a:rPr lang="en-US" dirty="0">
                <a:latin typeface="Segoe UI" panose="020B0502040204020203" pitchFamily="34" charset="0"/>
              </a:rPr>
              <a:t>Uninstall HCW 16.x first</a:t>
            </a:r>
          </a:p>
          <a:p>
            <a:r>
              <a:rPr lang="en-US" dirty="0">
                <a:latin typeface="Segoe UI" panose="020B0502040204020203" pitchFamily="34" charset="0"/>
              </a:rPr>
              <a:t>Verify that </a:t>
            </a:r>
            <a:r>
              <a:rPr lang="en-US" b="1" dirty="0" err="1">
                <a:latin typeface="Segoe UI" panose="020B0502040204020203" pitchFamily="34" charset="0"/>
              </a:rPr>
              <a:t>WinRM</a:t>
            </a:r>
            <a:r>
              <a:rPr lang="en-US" dirty="0">
                <a:latin typeface="Segoe UI" panose="020B0502040204020203" pitchFamily="34" charset="0"/>
              </a:rPr>
              <a:t> service is running and not controlled by GPO</a:t>
            </a:r>
          </a:p>
          <a:p>
            <a:endParaRPr lang="en-US" dirty="0">
              <a:latin typeface="Segoe UI" panose="020B0502040204020203" pitchFamily="34" charset="0"/>
            </a:endParaRPr>
          </a:p>
          <a:p>
            <a:pPr lvl="1"/>
            <a:endParaRPr lang="en-US" dirty="0">
              <a:latin typeface="Segoe UI" panose="020B0502040204020203" pitchFamily="34" charset="0"/>
            </a:endParaRPr>
          </a:p>
          <a:p>
            <a:endParaRPr lang="en-US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D9458EDF-D6C5-40FB-B1E2-680CFDAB17F3}"/>
              </a:ext>
            </a:extLst>
          </p:cNvPr>
          <p:cNvSpPr txBox="1"/>
          <p:nvPr/>
        </p:nvSpPr>
        <p:spPr>
          <a:xfrm>
            <a:off x="438311" y="64886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https://aka.ms/HybridWizard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022684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A96F46C6-7AC3-4FF8-8721-7F256D732B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1477" y="1405200"/>
            <a:ext cx="6301658" cy="3973045"/>
          </a:xfrm>
          <a:prstGeom prst="rect">
            <a:avLst/>
          </a:prstGeom>
        </p:spPr>
      </p:pic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2D6FCC81-FA0D-4E59-8651-B59AECC2A69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8865" y="1405200"/>
            <a:ext cx="4486761" cy="3889357"/>
          </a:xfrm>
        </p:spPr>
        <p:txBody>
          <a:bodyPr/>
          <a:lstStyle/>
          <a:p>
            <a:r>
              <a:rPr lang="en-US" dirty="0"/>
              <a:t>Note the HCW version information </a:t>
            </a:r>
          </a:p>
          <a:p>
            <a:r>
              <a:rPr lang="en-US" dirty="0"/>
              <a:t>HCW is updated regularly</a:t>
            </a:r>
          </a:p>
          <a:p>
            <a:endParaRPr lang="en-US" dirty="0"/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248640E6-2BE0-4471-89F2-F80C35FDB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Hybrid Configuration Wizard</a:t>
            </a: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8796E794-A527-4C39-9BC8-02D454A1F307}"/>
              </a:ext>
            </a:extLst>
          </p:cNvPr>
          <p:cNvSpPr/>
          <p:nvPr/>
        </p:nvSpPr>
        <p:spPr bwMode="auto">
          <a:xfrm>
            <a:off x="9920748" y="1877962"/>
            <a:ext cx="1710814" cy="540774"/>
          </a:xfrm>
          <a:prstGeom prst="roundRect">
            <a:avLst/>
          </a:prstGeom>
          <a:noFill/>
          <a:ln w="19050">
            <a:solidFill>
              <a:srgbClr val="269196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z="22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67157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uiExpand="1" build="p"/>
      <p:bldP spid="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2D6FCC81-FA0D-4E59-8651-B59AECC2A69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8865" y="1405200"/>
            <a:ext cx="4486761" cy="3889357"/>
          </a:xfrm>
        </p:spPr>
        <p:txBody>
          <a:bodyPr/>
          <a:lstStyle/>
          <a:p>
            <a:r>
              <a:rPr lang="en-US" dirty="0"/>
              <a:t>Optimal Exchange Server detected by HCW</a:t>
            </a:r>
          </a:p>
          <a:p>
            <a:r>
              <a:rPr lang="en-US" dirty="0"/>
              <a:t>Specify a CAS server manually</a:t>
            </a:r>
          </a:p>
          <a:p>
            <a:r>
              <a:rPr lang="en-US" dirty="0"/>
              <a:t>Select Office 365 target infrastructure</a:t>
            </a:r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248640E6-2BE0-4471-89F2-F80C35FDB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Hybrid Configuration Wizard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FEC5D78C-0218-45E6-88FD-10216311AB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4033" y="1405200"/>
            <a:ext cx="6329102" cy="3675933"/>
          </a:xfrm>
          <a:prstGeom prst="rect">
            <a:avLst/>
          </a:prstGeom>
        </p:spPr>
      </p:pic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8796E794-A527-4C39-9BC8-02D454A1F307}"/>
              </a:ext>
            </a:extLst>
          </p:cNvPr>
          <p:cNvSpPr/>
          <p:nvPr/>
        </p:nvSpPr>
        <p:spPr bwMode="auto">
          <a:xfrm>
            <a:off x="5545394" y="2340077"/>
            <a:ext cx="5348748" cy="1622323"/>
          </a:xfrm>
          <a:prstGeom prst="roundRect">
            <a:avLst/>
          </a:prstGeom>
          <a:noFill/>
          <a:ln w="19050">
            <a:solidFill>
              <a:srgbClr val="269196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z="22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95576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uiExpand="1" build="p"/>
      <p:bldP spid="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44878CB9-44DC-4E99-B084-C7694493CA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7067" y="1405200"/>
            <a:ext cx="6316402" cy="3729684"/>
          </a:xfrm>
          <a:prstGeom prst="rect">
            <a:avLst/>
          </a:prstGeom>
        </p:spPr>
      </p:pic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2D6FCC81-FA0D-4E59-8651-B59AECC2A69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8865" y="1405200"/>
            <a:ext cx="4486761" cy="3889357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Connect to on-premises Exchange and Exchange Online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Adjust credentials as needed</a:t>
            </a:r>
          </a:p>
          <a:p>
            <a:pPr>
              <a:lnSpc>
                <a:spcPct val="150000"/>
              </a:lnSpc>
            </a:pPr>
            <a:r>
              <a:rPr lang="en-US" dirty="0"/>
              <a:t>Check, if </a:t>
            </a:r>
            <a:r>
              <a:rPr lang="en-US" dirty="0" err="1"/>
              <a:t>WinRM</a:t>
            </a:r>
            <a:r>
              <a:rPr lang="en-US" dirty="0"/>
              <a:t> allows Basic Authentication</a:t>
            </a:r>
          </a:p>
          <a:p>
            <a:pPr>
              <a:lnSpc>
                <a:spcPct val="150000"/>
              </a:lnSpc>
            </a:pPr>
            <a:endParaRPr lang="en-US" dirty="0"/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248640E6-2BE0-4471-89F2-F80C35FDB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Hybrid Configuration Wizard</a:t>
            </a:r>
          </a:p>
        </p:txBody>
      </p:sp>
      <p:sp>
        <p:nvSpPr>
          <p:cNvPr id="23" name="Rechteck: abgerundete Ecken 22">
            <a:extLst>
              <a:ext uri="{FF2B5EF4-FFF2-40B4-BE49-F238E27FC236}">
                <a16:creationId xmlns:a16="http://schemas.microsoft.com/office/drawing/2014/main" id="{B8D1FBF2-517A-40C7-880D-DE188E08B39B}"/>
              </a:ext>
            </a:extLst>
          </p:cNvPr>
          <p:cNvSpPr/>
          <p:nvPr/>
        </p:nvSpPr>
        <p:spPr bwMode="auto">
          <a:xfrm>
            <a:off x="5437239" y="2740404"/>
            <a:ext cx="5437238" cy="2274048"/>
          </a:xfrm>
          <a:prstGeom prst="roundRect">
            <a:avLst/>
          </a:prstGeom>
          <a:noFill/>
          <a:ln w="19050">
            <a:solidFill>
              <a:srgbClr val="269196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z="22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28954FED-C809-4C6A-94DB-F2FF216523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7067" y="6858000"/>
            <a:ext cx="6289796" cy="3509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5692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39 0.33333 L -0.00169 -0.4838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" y="-408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uiExpand="1" build="p"/>
      <p:bldP spid="2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2D6FCC81-FA0D-4E59-8651-B59AECC2A69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8865" y="1405200"/>
            <a:ext cx="4486761" cy="3889357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Select hybrid features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Minimal Hybrid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Full Hybrid</a:t>
            </a:r>
          </a:p>
          <a:p>
            <a:pPr>
              <a:lnSpc>
                <a:spcPct val="150000"/>
              </a:lnSpc>
            </a:pPr>
            <a:r>
              <a:rPr lang="en-US" dirty="0"/>
              <a:t>Enable Organization Configuration Transfer</a:t>
            </a:r>
          </a:p>
          <a:p>
            <a:pPr lvl="1"/>
            <a:r>
              <a:rPr lang="en-US" dirty="0"/>
              <a:t>One-time transfer of selected configuration objects</a:t>
            </a:r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248640E6-2BE0-4471-89F2-F80C35FDB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Hybrid Configuration Wizard</a:t>
            </a:r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2125BF6E-6EAE-4AC4-96F7-28208B8D10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7067" y="1405200"/>
            <a:ext cx="6329102" cy="4562981"/>
          </a:xfrm>
          <a:prstGeom prst="rect">
            <a:avLst/>
          </a:prstGeom>
        </p:spPr>
      </p:pic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BCA8A53F-AD4D-4E5B-ABD6-3E235D86A261}"/>
              </a:ext>
            </a:extLst>
          </p:cNvPr>
          <p:cNvSpPr/>
          <p:nvPr/>
        </p:nvSpPr>
        <p:spPr bwMode="auto">
          <a:xfrm>
            <a:off x="5594555" y="2929337"/>
            <a:ext cx="5161935" cy="1377191"/>
          </a:xfrm>
          <a:prstGeom prst="roundRect">
            <a:avLst/>
          </a:prstGeom>
          <a:noFill/>
          <a:ln w="19050">
            <a:solidFill>
              <a:srgbClr val="269196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z="22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D768072D-6545-44A7-9EF0-0F05ABFF3582}"/>
              </a:ext>
            </a:extLst>
          </p:cNvPr>
          <p:cNvSpPr/>
          <p:nvPr/>
        </p:nvSpPr>
        <p:spPr bwMode="auto">
          <a:xfrm>
            <a:off x="5594555" y="4375353"/>
            <a:ext cx="5161935" cy="1455312"/>
          </a:xfrm>
          <a:prstGeom prst="roundRect">
            <a:avLst/>
          </a:prstGeom>
          <a:noFill/>
          <a:ln w="19050">
            <a:solidFill>
              <a:srgbClr val="269196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z="22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49650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uiExpand="1" build="p"/>
      <p:bldP spid="20" grpId="0" animBg="1"/>
      <p:bldP spid="21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DEDB3D03-EC45-4A85-BA84-03FB58EEB4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7235" y="1405200"/>
            <a:ext cx="6329102" cy="3357071"/>
          </a:xfrm>
          <a:prstGeom prst="rect">
            <a:avLst/>
          </a:prstGeom>
        </p:spPr>
      </p:pic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2D6FCC81-FA0D-4E59-8651-B59AECC2A69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8865" y="1405200"/>
            <a:ext cx="4486761" cy="3889357"/>
          </a:xfrm>
        </p:spPr>
        <p:txBody>
          <a:bodyPr/>
          <a:lstStyle/>
          <a:p>
            <a:r>
              <a:rPr lang="en-US" dirty="0"/>
              <a:t>Select Hybrid Topology</a:t>
            </a:r>
          </a:p>
          <a:p>
            <a:pPr lvl="1"/>
            <a:r>
              <a:rPr lang="en-US" dirty="0"/>
              <a:t>Classic Hybrid</a:t>
            </a:r>
          </a:p>
          <a:p>
            <a:pPr lvl="1"/>
            <a:r>
              <a:rPr lang="en-US" dirty="0"/>
              <a:t>Modern Hybrid</a:t>
            </a:r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248640E6-2BE0-4471-89F2-F80C35FDB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Hybrid Configuration Wizard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053BD3CB-B75C-46AE-B544-B917999CC5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9587" y="1405200"/>
            <a:ext cx="6326582" cy="3355735"/>
          </a:xfrm>
          <a:prstGeom prst="rect">
            <a:avLst/>
          </a:prstGeom>
        </p:spPr>
      </p:pic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A1C33028-FDB9-42DF-97ED-37BA399425F6}"/>
              </a:ext>
            </a:extLst>
          </p:cNvPr>
          <p:cNvSpPr/>
          <p:nvPr/>
        </p:nvSpPr>
        <p:spPr bwMode="auto">
          <a:xfrm>
            <a:off x="5584722" y="2919504"/>
            <a:ext cx="4434349" cy="1485347"/>
          </a:xfrm>
          <a:prstGeom prst="roundRect">
            <a:avLst/>
          </a:prstGeom>
          <a:noFill/>
          <a:ln w="19050">
            <a:solidFill>
              <a:srgbClr val="269196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z="22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24203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uiExpand="1" build="p"/>
      <p:bldP spid="17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1D9305B0-F2B9-4A1A-81E0-7685AE3E4F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7067" y="1411301"/>
            <a:ext cx="6329102" cy="2863165"/>
          </a:xfrm>
          <a:prstGeom prst="rect">
            <a:avLst/>
          </a:prstGeom>
        </p:spPr>
      </p:pic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2D6FCC81-FA0D-4E59-8651-B59AECC2A69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8865" y="1405200"/>
            <a:ext cx="4486761" cy="3889357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Configure credentials for on-premises Exchange Web Service Endpoint</a:t>
            </a:r>
          </a:p>
          <a:p>
            <a:pPr lvl="1"/>
            <a:r>
              <a:rPr lang="en-US" dirty="0"/>
              <a:t>Used for mailbox migrations</a:t>
            </a:r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248640E6-2BE0-4471-89F2-F80C35FDB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Hybrid Configuration Wizard</a:t>
            </a: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A1C33028-FDB9-42DF-97ED-37BA399425F6}"/>
              </a:ext>
            </a:extLst>
          </p:cNvPr>
          <p:cNvSpPr/>
          <p:nvPr/>
        </p:nvSpPr>
        <p:spPr bwMode="auto">
          <a:xfrm>
            <a:off x="5417575" y="2930014"/>
            <a:ext cx="5319252" cy="1002890"/>
          </a:xfrm>
          <a:prstGeom prst="roundRect">
            <a:avLst/>
          </a:prstGeom>
          <a:noFill/>
          <a:ln w="19050">
            <a:solidFill>
              <a:srgbClr val="269196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z="22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88497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uiExpand="1" build="p"/>
      <p:bldP spid="1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DCC95782-4C9D-4463-BE10-BB6DAE9789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7067" y="1405200"/>
            <a:ext cx="6329102" cy="3260811"/>
          </a:xfrm>
          <a:prstGeom prst="rect">
            <a:avLst/>
          </a:prstGeom>
        </p:spPr>
      </p:pic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2D6FCC81-FA0D-4E59-8651-B59AECC2A69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8865" y="1405200"/>
            <a:ext cx="4486761" cy="3889357"/>
          </a:xfrm>
        </p:spPr>
        <p:txBody>
          <a:bodyPr/>
          <a:lstStyle/>
          <a:p>
            <a:r>
              <a:rPr lang="en-US" dirty="0"/>
              <a:t>Hybrid Agent Setup starts automatically</a:t>
            </a:r>
          </a:p>
          <a:p>
            <a:pPr lvl="1"/>
            <a:r>
              <a:rPr lang="en-US" dirty="0"/>
              <a:t>Download and install of Hybrid Updater</a:t>
            </a:r>
          </a:p>
          <a:p>
            <a:pPr lvl="1"/>
            <a:r>
              <a:rPr lang="en-US" dirty="0"/>
              <a:t>Download and install of Hybrid Agent</a:t>
            </a:r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248640E6-2BE0-4471-89F2-F80C35FDB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Hybrid Configuration Wizard</a:t>
            </a:r>
            <a:endParaRPr lang="en-US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CDCE6F8C-7730-4FB3-90E5-B38E98A519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7067" y="1405200"/>
            <a:ext cx="6323298" cy="3992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682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/>
          <p:cNvSpPr txBox="1">
            <a:spLocks/>
          </p:cNvSpPr>
          <p:nvPr/>
        </p:nvSpPr>
        <p:spPr>
          <a:xfrm>
            <a:off x="-1" y="1634683"/>
            <a:ext cx="12191999" cy="357887"/>
          </a:xfrm>
          <a:prstGeom prst="rect">
            <a:avLst/>
          </a:prstGeom>
        </p:spPr>
        <p:txBody>
          <a:bodyPr/>
          <a:lstStyle>
            <a:lvl1pPr marL="254862" marR="0" indent="-254862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itchFamily="34" charset="0"/>
              <a:buChar char="•"/>
              <a:tabLst/>
              <a:defRPr sz="2701" kern="1200" spc="-53" baseline="0">
                <a:solidFill>
                  <a:srgbClr val="333333"/>
                </a:solidFill>
                <a:latin typeface="+mj-lt"/>
                <a:ea typeface="+mn-ea"/>
                <a:cs typeface="+mn-cs"/>
              </a:defRPr>
            </a:lvl1pPr>
            <a:lvl2pPr marL="429931" marR="0" indent="-175069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/>
              <a:defRPr sz="18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2pPr>
            <a:lvl3pPr marL="599044" marR="0" indent="-169114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>
                <a:tab pos="599044" algn="l"/>
              </a:tabLst>
              <a:defRPr sz="18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3pPr>
            <a:lvl4pPr marL="772922" marR="0" indent="-173878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/>
              <a:defRPr sz="15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4pPr>
            <a:lvl5pPr marL="942036" marR="0" indent="-169114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>
                <a:tab pos="942036" algn="l"/>
              </a:tabLst>
              <a:defRPr sz="15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5pPr>
            <a:lvl6pPr marL="1886377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355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333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311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1800" dirty="0">
              <a:latin typeface="+mn-lt"/>
            </a:endParaRPr>
          </a:p>
        </p:txBody>
      </p:sp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AB2FCEC1-A2A3-42DB-A850-95876FDB72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368" y="2944299"/>
            <a:ext cx="3912108" cy="2202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ED6E5D7-118B-428F-AF86-5F33B40E46A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Visit the Vendors Booth, Sessions and Watch the Videos</a:t>
            </a:r>
          </a:p>
          <a:p>
            <a:r>
              <a:rPr lang="en-US" dirty="0"/>
              <a:t>Submit Your Answers to Enter the Raffle</a:t>
            </a:r>
          </a:p>
          <a:p>
            <a:r>
              <a:rPr lang="en-US" dirty="0"/>
              <a:t>You need at least 5 correct answers then submit for a chance to win one of 3 </a:t>
            </a:r>
          </a:p>
          <a:p>
            <a:pPr marL="0" indent="0">
              <a:buNone/>
            </a:pPr>
            <a:r>
              <a:rPr lang="en-US" dirty="0"/>
              <a:t>     (One in each Americas, APAC, EMEA)</a:t>
            </a: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DFF72D-622A-4BDE-9C62-BA05F5FAE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9071" y="1409700"/>
            <a:ext cx="7152505" cy="138112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300" dirty="0"/>
              <a:t>ARE YOU READY FOR A RAFFLE?</a:t>
            </a:r>
            <a:br>
              <a:rPr lang="en-US" sz="2300" dirty="0"/>
            </a:br>
            <a:r>
              <a:rPr lang="en-US" sz="2300" dirty="0"/>
              <a:t>WE ARE GIVING AWAY 3 OCULUS QUEST ALL IN ONE!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333B09A-4887-4F40-92D5-C856E8D6653F}"/>
              </a:ext>
            </a:extLst>
          </p:cNvPr>
          <p:cNvSpPr/>
          <p:nvPr/>
        </p:nvSpPr>
        <p:spPr>
          <a:xfrm>
            <a:off x="162211" y="5661967"/>
            <a:ext cx="412642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rgbClr val="732B6B"/>
                </a:solidFill>
              </a:rPr>
              <a:t>https://bit.ly/m365raffle</a:t>
            </a:r>
          </a:p>
        </p:txBody>
      </p:sp>
    </p:spTree>
    <p:extLst>
      <p:ext uri="{BB962C8B-B14F-4D97-AF65-F5344CB8AC3E}">
        <p14:creationId xmlns:p14="http://schemas.microsoft.com/office/powerpoint/2010/main" val="2725127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000"/>
    </mc:Choice>
    <mc:Fallback xmlns="">
      <p:transition spd="slow" advTm="1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2D6FCC81-FA0D-4E59-8651-B59AECC2A69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8865" y="1405200"/>
            <a:ext cx="4486761" cy="3889357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Configure hybrid mail flow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Direct to/from internal Exchange Servers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Edge Transport Servers in perimeter network</a:t>
            </a:r>
          </a:p>
          <a:p>
            <a:pPr>
              <a:lnSpc>
                <a:spcPct val="150000"/>
              </a:lnSpc>
            </a:pPr>
            <a:r>
              <a:rPr lang="en-US" dirty="0"/>
              <a:t>Centralized mail flow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Route all mail flow to/from Exchange Online via on-premises Exchange Organization</a:t>
            </a:r>
          </a:p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endParaRPr lang="en-US" dirty="0"/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248640E6-2BE0-4471-89F2-F80C35FDB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Hybrid Configuration Wizard</a:t>
            </a:r>
            <a:endParaRPr lang="en-US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FB952EF5-5717-4325-BFC9-E8B14FD295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7067" y="1405200"/>
            <a:ext cx="6329102" cy="2544877"/>
          </a:xfrm>
          <a:prstGeom prst="rect">
            <a:avLst/>
          </a:prstGeom>
        </p:spPr>
      </p:pic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0419A774-B9AD-42A0-983B-C15428873271}"/>
              </a:ext>
            </a:extLst>
          </p:cNvPr>
          <p:cNvSpPr/>
          <p:nvPr/>
        </p:nvSpPr>
        <p:spPr bwMode="auto">
          <a:xfrm>
            <a:off x="5438356" y="3564081"/>
            <a:ext cx="744235" cy="287241"/>
          </a:xfrm>
          <a:prstGeom prst="roundRect">
            <a:avLst/>
          </a:prstGeom>
          <a:noFill/>
          <a:ln w="19050">
            <a:solidFill>
              <a:srgbClr val="269196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z="22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264AEA1-ED2F-48AA-B33B-9DBF5CD978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7067" y="3547520"/>
            <a:ext cx="6329102" cy="3291133"/>
          </a:xfrm>
          <a:prstGeom prst="rect">
            <a:avLst/>
          </a:prstGeom>
        </p:spPr>
      </p:pic>
      <p:sp>
        <p:nvSpPr>
          <p:cNvPr id="7" name="Rechteck: abgerundete Ecken 6">
            <a:extLst>
              <a:ext uri="{FF2B5EF4-FFF2-40B4-BE49-F238E27FC236}">
                <a16:creationId xmlns:a16="http://schemas.microsoft.com/office/drawing/2014/main" id="{3D0396AF-53EC-491F-8761-26D0678DC4F9}"/>
              </a:ext>
            </a:extLst>
          </p:cNvPr>
          <p:cNvSpPr/>
          <p:nvPr/>
        </p:nvSpPr>
        <p:spPr bwMode="auto">
          <a:xfrm>
            <a:off x="5438356" y="6431972"/>
            <a:ext cx="2115835" cy="348041"/>
          </a:xfrm>
          <a:prstGeom prst="roundRect">
            <a:avLst/>
          </a:prstGeom>
          <a:noFill/>
          <a:ln w="19050">
            <a:solidFill>
              <a:srgbClr val="269196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z="22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21869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uiExpand="1" build="p"/>
      <p:bldP spid="6" grpId="0" animBg="1"/>
      <p:bldP spid="7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C62D4928-8B5F-493A-88C0-FC1207DB40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7067" y="1405200"/>
            <a:ext cx="6329102" cy="3770914"/>
          </a:xfrm>
          <a:prstGeom prst="rect">
            <a:avLst/>
          </a:prstGeom>
        </p:spPr>
      </p:pic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2D6FCC81-FA0D-4E59-8651-B59AECC2A69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8865" y="1405200"/>
            <a:ext cx="4486761" cy="3889357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Select Exchange server used for receiving email messages from Exchange Online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Select the Exchange Server published to the Internet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HCW configures the receive connector</a:t>
            </a:r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248640E6-2BE0-4471-89F2-F80C35FDB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Hybrid Configuration Wizard</a:t>
            </a:r>
            <a:endParaRPr lang="en-US" dirty="0"/>
          </a:p>
        </p:txBody>
      </p:sp>
      <p:sp>
        <p:nvSpPr>
          <p:cNvPr id="5" name="Rechteck: abgerundete Ecken 4">
            <a:extLst>
              <a:ext uri="{FF2B5EF4-FFF2-40B4-BE49-F238E27FC236}">
                <a16:creationId xmlns:a16="http://schemas.microsoft.com/office/drawing/2014/main" id="{B5B69C04-E987-4EE6-940E-3EFA3BBBC428}"/>
              </a:ext>
            </a:extLst>
          </p:cNvPr>
          <p:cNvSpPr/>
          <p:nvPr/>
        </p:nvSpPr>
        <p:spPr bwMode="auto">
          <a:xfrm>
            <a:off x="5469530" y="3290657"/>
            <a:ext cx="5319252" cy="1002890"/>
          </a:xfrm>
          <a:prstGeom prst="roundRect">
            <a:avLst/>
          </a:prstGeom>
          <a:noFill/>
          <a:ln w="19050">
            <a:solidFill>
              <a:srgbClr val="269196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z="22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48073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uiExpand="1" build="p"/>
      <p:bldP spid="5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B81E8245-531A-497D-9AF5-89D4972284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0985" y="1405201"/>
            <a:ext cx="6334451" cy="3649850"/>
          </a:xfrm>
          <a:prstGeom prst="rect">
            <a:avLst/>
          </a:prstGeom>
        </p:spPr>
      </p:pic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2D6FCC81-FA0D-4E59-8651-B59AECC2A69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8865" y="1405200"/>
            <a:ext cx="4486761" cy="3889357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Select Exchange server for sending email messages from the on-premises Exchange Organization to Exchange Online</a:t>
            </a:r>
          </a:p>
          <a:p>
            <a:pPr lvl="1"/>
            <a:r>
              <a:rPr lang="en-US" dirty="0"/>
              <a:t>HCW configures Send Connectors</a:t>
            </a:r>
          </a:p>
          <a:p>
            <a:pPr lvl="1"/>
            <a:r>
              <a:rPr lang="en-US" dirty="0"/>
              <a:t>Server needs outbound connectivity to Exchange Online</a:t>
            </a:r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248640E6-2BE0-4471-89F2-F80C35FDB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Hybrid Configuration Wizard</a:t>
            </a:r>
            <a:endParaRPr lang="en-US" dirty="0"/>
          </a:p>
        </p:txBody>
      </p:sp>
      <p:sp>
        <p:nvSpPr>
          <p:cNvPr id="5" name="Rechteck: abgerundete Ecken 4">
            <a:extLst>
              <a:ext uri="{FF2B5EF4-FFF2-40B4-BE49-F238E27FC236}">
                <a16:creationId xmlns:a16="http://schemas.microsoft.com/office/drawing/2014/main" id="{7C648E24-BE04-4332-810B-9C7AEC7EFDD0}"/>
              </a:ext>
            </a:extLst>
          </p:cNvPr>
          <p:cNvSpPr/>
          <p:nvPr/>
        </p:nvSpPr>
        <p:spPr bwMode="auto">
          <a:xfrm>
            <a:off x="5469530" y="3124403"/>
            <a:ext cx="5319252" cy="1002890"/>
          </a:xfrm>
          <a:prstGeom prst="roundRect">
            <a:avLst/>
          </a:prstGeom>
          <a:noFill/>
          <a:ln w="19050">
            <a:solidFill>
              <a:srgbClr val="269196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z="22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79525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uiExpand="1" build="p"/>
      <p:bldP spid="5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2D6FCC81-FA0D-4E59-8651-B59AECC2A69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8865" y="1405200"/>
            <a:ext cx="4486761" cy="3889357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Select TLS certificate to secure the trusted mail flow between on-premises Exchange and Exchange Online</a:t>
            </a:r>
          </a:p>
          <a:p>
            <a:r>
              <a:rPr lang="en-US" dirty="0"/>
              <a:t>With Edge Transport</a:t>
            </a:r>
          </a:p>
          <a:p>
            <a:pPr lvl="1"/>
            <a:r>
              <a:rPr lang="en-US" dirty="0"/>
              <a:t>Ensure that the </a:t>
            </a:r>
            <a:r>
              <a:rPr lang="en-US" b="1" dirty="0"/>
              <a:t>dedicated TLS certificate </a:t>
            </a:r>
            <a:r>
              <a:rPr lang="en-US" dirty="0"/>
              <a:t>is installed in the certificate store of one of the internal Exchange servers</a:t>
            </a:r>
          </a:p>
          <a:p>
            <a:pPr lvl="1"/>
            <a:r>
              <a:rPr lang="en-US" dirty="0"/>
              <a:t>Do </a:t>
            </a:r>
            <a:r>
              <a:rPr lang="en-US" b="1" dirty="0"/>
              <a:t>NOT</a:t>
            </a:r>
            <a:r>
              <a:rPr lang="en-US" dirty="0"/>
              <a:t> enable the TLS certificate for any Exchange service</a:t>
            </a:r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248640E6-2BE0-4471-89F2-F80C35FDB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Hybrid Configuration Wizard</a:t>
            </a:r>
            <a:endParaRPr lang="en-US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3E8F302B-292B-4CF9-93AB-3033A08405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8285" y="1405200"/>
            <a:ext cx="6315184" cy="2393755"/>
          </a:xfrm>
          <a:prstGeom prst="rect">
            <a:avLst/>
          </a:prstGeom>
        </p:spPr>
      </p:pic>
      <p:sp>
        <p:nvSpPr>
          <p:cNvPr id="5" name="Rechteck: abgerundete Ecken 4">
            <a:extLst>
              <a:ext uri="{FF2B5EF4-FFF2-40B4-BE49-F238E27FC236}">
                <a16:creationId xmlns:a16="http://schemas.microsoft.com/office/drawing/2014/main" id="{E81F48D9-CD40-4A4E-9732-88BD87A94809}"/>
              </a:ext>
            </a:extLst>
          </p:cNvPr>
          <p:cNvSpPr/>
          <p:nvPr/>
        </p:nvSpPr>
        <p:spPr bwMode="auto">
          <a:xfrm>
            <a:off x="5459139" y="2796065"/>
            <a:ext cx="5319252" cy="1002890"/>
          </a:xfrm>
          <a:prstGeom prst="roundRect">
            <a:avLst/>
          </a:prstGeom>
          <a:noFill/>
          <a:ln w="19050">
            <a:solidFill>
              <a:srgbClr val="269196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z="22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85312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uiExpand="1" build="p"/>
      <p:bldP spid="5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03666E16-D758-4DA5-B8BA-D4203E0800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8285" y="1405200"/>
            <a:ext cx="6315184" cy="2417813"/>
          </a:xfrm>
          <a:prstGeom prst="rect">
            <a:avLst/>
          </a:prstGeom>
        </p:spPr>
      </p:pic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2D6FCC81-FA0D-4E59-8651-B59AECC2A69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8865" y="1405200"/>
            <a:ext cx="4486761" cy="3889357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Enter the external FQDN of the Exchange Organization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Hostname should match TLS certificate</a:t>
            </a:r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248640E6-2BE0-4471-89F2-F80C35FDB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Hybrid Configuration Wizard</a:t>
            </a:r>
            <a:endParaRPr lang="en-US" dirty="0"/>
          </a:p>
        </p:txBody>
      </p:sp>
      <p:sp>
        <p:nvSpPr>
          <p:cNvPr id="5" name="Rechteck: abgerundete Ecken 4">
            <a:extLst>
              <a:ext uri="{FF2B5EF4-FFF2-40B4-BE49-F238E27FC236}">
                <a16:creationId xmlns:a16="http://schemas.microsoft.com/office/drawing/2014/main" id="{214E71F3-267D-4655-9361-3774084CAD6A}"/>
              </a:ext>
            </a:extLst>
          </p:cNvPr>
          <p:cNvSpPr/>
          <p:nvPr/>
        </p:nvSpPr>
        <p:spPr bwMode="auto">
          <a:xfrm>
            <a:off x="5459139" y="3304309"/>
            <a:ext cx="5319252" cy="405246"/>
          </a:xfrm>
          <a:prstGeom prst="roundRect">
            <a:avLst/>
          </a:prstGeom>
          <a:noFill/>
          <a:ln w="19050">
            <a:solidFill>
              <a:srgbClr val="269196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z="22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86128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uiExpand="1" build="p"/>
      <p:bldP spid="5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3688125B-90AB-452D-A4D0-A53E4F6F60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4491" y="1405201"/>
            <a:ext cx="6331678" cy="3412606"/>
          </a:xfrm>
          <a:prstGeom prst="rect">
            <a:avLst/>
          </a:prstGeom>
        </p:spPr>
      </p:pic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2D6FCC81-FA0D-4E59-8651-B59AECC2A69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8865" y="1405200"/>
            <a:ext cx="4486761" cy="3889357"/>
          </a:xfrm>
        </p:spPr>
        <p:txBody>
          <a:bodyPr/>
          <a:lstStyle/>
          <a:p>
            <a:r>
              <a:rPr lang="en-US" dirty="0"/>
              <a:t>Update and wait</a:t>
            </a:r>
          </a:p>
          <a:p>
            <a:r>
              <a:rPr lang="en-US" dirty="0"/>
              <a:t>If it fails</a:t>
            </a:r>
          </a:p>
          <a:p>
            <a:pPr lvl="1"/>
            <a:r>
              <a:rPr lang="en-US" dirty="0"/>
              <a:t>HCW provides access to full log files</a:t>
            </a:r>
          </a:p>
          <a:p>
            <a:pPr lvl="1"/>
            <a:r>
              <a:rPr lang="en-US" dirty="0"/>
              <a:t>All configuration steps documented</a:t>
            </a:r>
          </a:p>
          <a:p>
            <a:pPr lvl="1"/>
            <a:r>
              <a:rPr lang="en-US" dirty="0"/>
              <a:t>Remote Connectivity Analyzer to check inbound connectivity</a:t>
            </a:r>
          </a:p>
          <a:p>
            <a:pPr lvl="1"/>
            <a:endParaRPr lang="en-US" dirty="0"/>
          </a:p>
          <a:p>
            <a:r>
              <a:rPr lang="en-US" dirty="0"/>
              <a:t>Issues</a:t>
            </a:r>
          </a:p>
          <a:p>
            <a:pPr lvl="1"/>
            <a:r>
              <a:rPr lang="en-US" dirty="0"/>
              <a:t>Remote connectivity</a:t>
            </a:r>
            <a:br>
              <a:rPr lang="en-US" dirty="0"/>
            </a:br>
            <a:r>
              <a:rPr lang="en-US" dirty="0">
                <a:sym typeface="Wingdings" panose="05000000000000000000" pitchFamily="2" charset="2"/>
              </a:rPr>
              <a:t> Firewall, Proxy, DNS</a:t>
            </a:r>
          </a:p>
          <a:p>
            <a:pPr lvl="1"/>
            <a:r>
              <a:rPr lang="en-US" dirty="0" err="1">
                <a:sym typeface="Wingdings" panose="05000000000000000000" pitchFamily="2" charset="2"/>
              </a:rPr>
              <a:t>WinRM</a:t>
            </a:r>
            <a:r>
              <a:rPr lang="en-US" dirty="0">
                <a:sym typeface="Wingdings" panose="05000000000000000000" pitchFamily="2" charset="2"/>
              </a:rPr>
              <a:t> Windows service configuration issues</a:t>
            </a:r>
            <a:endParaRPr lang="en-US" dirty="0"/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248640E6-2BE0-4471-89F2-F80C35FDB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Hybrid Configuration Wizard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14820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uiExpand="1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3DA762E-8A15-44F8-BEB3-AFC9A414E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 not forget</a:t>
            </a:r>
          </a:p>
        </p:txBody>
      </p:sp>
      <p:sp>
        <p:nvSpPr>
          <p:cNvPr id="4" name="Rechteck: eine Ecke abgeschnitten 3">
            <a:extLst>
              <a:ext uri="{FF2B5EF4-FFF2-40B4-BE49-F238E27FC236}">
                <a16:creationId xmlns:a16="http://schemas.microsoft.com/office/drawing/2014/main" id="{0BFC0CAB-E86D-4794-8CC2-93B198EB74DB}"/>
              </a:ext>
            </a:extLst>
          </p:cNvPr>
          <p:cNvSpPr/>
          <p:nvPr/>
        </p:nvSpPr>
        <p:spPr bwMode="auto">
          <a:xfrm>
            <a:off x="2006203" y="2396728"/>
            <a:ext cx="8179594" cy="2064543"/>
          </a:xfrm>
          <a:prstGeom prst="snip1Rect">
            <a:avLst/>
          </a:prstGeom>
          <a:noFill/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sz="3200" b="1" dirty="0">
                <a:solidFill>
                  <a:srgbClr val="1B6B7E"/>
                </a:solidFill>
                <a:ea typeface="Segoe UI" pitchFamily="34" charset="0"/>
                <a:cs typeface="Segoe UI" pitchFamily="34" charset="0"/>
              </a:rPr>
              <a:t>Exchange Server 2010</a:t>
            </a:r>
          </a:p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sz="3200" b="1" dirty="0">
                <a:solidFill>
                  <a:srgbClr val="1B6B7E"/>
                </a:solidFill>
                <a:ea typeface="Segoe UI" pitchFamily="34" charset="0"/>
                <a:cs typeface="Segoe UI" pitchFamily="34" charset="0"/>
              </a:rPr>
              <a:t>End of Support</a:t>
            </a:r>
          </a:p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sz="3200" b="1" dirty="0">
                <a:solidFill>
                  <a:srgbClr val="1B6B7E"/>
                </a:solidFill>
                <a:ea typeface="Segoe UI" pitchFamily="34" charset="0"/>
                <a:cs typeface="Segoe UI" pitchFamily="34" charset="0"/>
              </a:rPr>
              <a:t>October 13th 2020</a:t>
            </a:r>
          </a:p>
        </p:txBody>
      </p:sp>
    </p:spTree>
    <p:extLst>
      <p:ext uri="{BB962C8B-B14F-4D97-AF65-F5344CB8AC3E}">
        <p14:creationId xmlns:p14="http://schemas.microsoft.com/office/powerpoint/2010/main" val="4199427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CEE926-AF0F-428B-8427-6A1DE2322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Contact</a:t>
            </a:r>
            <a:endParaRPr lang="en-US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14353394-C647-493D-AE5A-F96F72C9071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8311" y="1414984"/>
            <a:ext cx="5297106" cy="3416789"/>
          </a:xfrm>
        </p:spPr>
        <p:txBody>
          <a:bodyPr/>
          <a:lstStyle/>
          <a:p>
            <a:r>
              <a:rPr lang="en-US" sz="2000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Thomas Stensitzki</a:t>
            </a:r>
          </a:p>
          <a:p>
            <a:r>
              <a:rPr 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Expert | Owner</a:t>
            </a:r>
            <a:br>
              <a:rPr lang="en-US">
                <a:latin typeface="Microsoft YaHei" panose="020B0503020204020204" pitchFamily="34" charset="-122"/>
                <a:ea typeface="Microsoft YaHei" panose="020B0503020204020204" pitchFamily="34" charset="-122"/>
                <a:cs typeface="Calibri"/>
              </a:rPr>
            </a:br>
            <a:r>
              <a:rPr 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Granikos GmbH &amp; Co. KG</a:t>
            </a:r>
            <a:endParaRPr lang="en-US">
              <a:latin typeface="Microsoft YaHei" panose="020B0503020204020204" pitchFamily="34" charset="-122"/>
              <a:ea typeface="Microsoft YaHei" panose="020B0503020204020204" pitchFamily="34" charset="-122"/>
              <a:cs typeface="Calibri"/>
            </a:endParaRPr>
          </a:p>
          <a:p>
            <a:r>
              <a:rPr 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MVP | Office Apps &amp; Services</a:t>
            </a:r>
            <a:br>
              <a:rPr lang="en-US"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br>
              <a:rPr lang="en-US">
                <a:latin typeface="Microsoft YaHei" panose="020B0503020204020204" pitchFamily="34" charset="-122"/>
                <a:ea typeface="Microsoft YaHei" panose="020B0503020204020204" pitchFamily="34" charset="-122"/>
                <a:cs typeface="Calibri"/>
                <a:hlinkClick r:id="rId3" invalidUrl="http://"/>
              </a:rPr>
            </a:br>
            <a:r>
              <a:rPr 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Twitter: </a:t>
            </a:r>
            <a:r>
              <a:rPr lang="en-US">
                <a:latin typeface="Microsoft YaHei" panose="020B0503020204020204" pitchFamily="34" charset="-122"/>
                <a:ea typeface="Microsoft YaHei" panose="020B0503020204020204" pitchFamily="34" charset="-122"/>
                <a:hlinkClick r:id="rId4"/>
              </a:rPr>
              <a:t>@Stensitzki</a:t>
            </a:r>
            <a:r>
              <a:rPr 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 </a:t>
            </a:r>
            <a:br>
              <a:rPr lang="en-US"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r>
              <a:rPr 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LinkedIn: </a:t>
            </a:r>
            <a:r>
              <a:rPr lang="en-US">
                <a:latin typeface="Microsoft YaHei" panose="020B0503020204020204" pitchFamily="34" charset="-122"/>
                <a:ea typeface="Microsoft YaHei" panose="020B0503020204020204" pitchFamily="34" charset="-122"/>
                <a:hlinkClick r:id="rId5"/>
              </a:rPr>
              <a:t>https://linkedin.com/in/thomasstensitzki</a:t>
            </a:r>
            <a:r>
              <a:rPr 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endParaRPr lang="en-US">
              <a:latin typeface="Microsoft YaHei" panose="020B0503020204020204" pitchFamily="34" charset="-122"/>
              <a:ea typeface="Microsoft YaHei" panose="020B0503020204020204" pitchFamily="34" charset="-122"/>
              <a:cs typeface="Calibri"/>
            </a:endParaRPr>
          </a:p>
          <a:p>
            <a:endParaRPr 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Blog DE: </a:t>
            </a:r>
            <a:r>
              <a:rPr lang="en-US">
                <a:latin typeface="Microsoft YaHei" panose="020B0503020204020204" pitchFamily="34" charset="-122"/>
                <a:ea typeface="Microsoft YaHei" panose="020B0503020204020204" pitchFamily="34" charset="-122"/>
                <a:hlinkClick r:id="rId6"/>
              </a:rPr>
              <a:t>http://Blog.Granikos.eu</a:t>
            </a:r>
            <a:r>
              <a:rPr 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  </a:t>
            </a:r>
            <a:br>
              <a:rPr lang="en-US"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r>
              <a:rPr 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Blog EN: </a:t>
            </a:r>
            <a:r>
              <a:rPr lang="en-US">
                <a:latin typeface="Microsoft YaHei" panose="020B0503020204020204" pitchFamily="34" charset="-122"/>
                <a:ea typeface="Microsoft YaHei" panose="020B0503020204020204" pitchFamily="34" charset="-122"/>
                <a:hlinkClick r:id="rId7"/>
              </a:rPr>
              <a:t>http://JustCantGetEnough.Granikos.eu</a:t>
            </a:r>
            <a:r>
              <a:rPr 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 </a:t>
            </a:r>
            <a:br>
              <a:rPr lang="en-US"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r>
              <a:rPr 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MVP Blog: </a:t>
            </a:r>
            <a:r>
              <a:rPr lang="en-US">
                <a:latin typeface="Microsoft YaHei" panose="020B0503020204020204" pitchFamily="34" charset="-122"/>
                <a:ea typeface="Microsoft YaHei" panose="020B0503020204020204" pitchFamily="34" charset="-122"/>
                <a:hlinkClick r:id="rId8"/>
              </a:rPr>
              <a:t>https://blogs.msmvps.com/thomastechtalk</a:t>
            </a:r>
            <a:r>
              <a:rPr 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endParaRPr lang="en-US">
              <a:latin typeface="Microsoft YaHei" panose="020B0503020204020204" pitchFamily="34" charset="-122"/>
              <a:ea typeface="Microsoft YaHei" panose="020B0503020204020204" pitchFamily="34" charset="-122"/>
              <a:cs typeface="Calibri"/>
            </a:endParaRPr>
          </a:p>
          <a:p>
            <a:endParaRPr lang="en-US" dirty="0"/>
          </a:p>
        </p:txBody>
      </p:sp>
      <p:pic>
        <p:nvPicPr>
          <p:cNvPr id="6" name="Grafik 5" descr="Ein Bild, das Screenshot, Text enthält.&#10;&#10;Automatisch generierte Beschreibung">
            <a:hlinkClick r:id="rId9"/>
            <a:extLst>
              <a:ext uri="{FF2B5EF4-FFF2-40B4-BE49-F238E27FC236}">
                <a16:creationId xmlns:a16="http://schemas.microsoft.com/office/drawing/2014/main" id="{B044963F-9397-4995-A628-462F8C1F6EB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0758" y="1414984"/>
            <a:ext cx="2503510" cy="355480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Grafik 6" descr="Logo Microsoft Valuable Professional (MVP)">
            <a:extLst>
              <a:ext uri="{FF2B5EF4-FFF2-40B4-BE49-F238E27FC236}">
                <a16:creationId xmlns:a16="http://schemas.microsoft.com/office/drawing/2014/main" id="{490734E3-6666-445C-BB42-F26323E59312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614" y="4519470"/>
            <a:ext cx="2289053" cy="923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7328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0" y="1403130"/>
            <a:ext cx="12191999" cy="535812"/>
          </a:xfrm>
          <a:prstGeom prst="rect">
            <a:avLst/>
          </a:prstGeom>
        </p:spPr>
        <p:txBody>
          <a:bodyPr/>
          <a:lstStyle>
            <a:lvl1pPr algn="l" defTabSz="68595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51" b="0" kern="1200" cap="none" spc="-75" baseline="0" dirty="0" smtClean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pPr algn="ctr"/>
            <a:r>
              <a:rPr lang="en-US" sz="3200" dirty="0">
                <a:solidFill>
                  <a:srgbClr val="732B6B"/>
                </a:solidFill>
                <a:latin typeface="+mn-lt"/>
              </a:rPr>
              <a:t>THANK YOU FOR JOINING US!</a:t>
            </a:r>
          </a:p>
        </p:txBody>
      </p:sp>
      <p:sp>
        <p:nvSpPr>
          <p:cNvPr id="5" name="Text Placeholder 6"/>
          <p:cNvSpPr txBox="1">
            <a:spLocks/>
          </p:cNvSpPr>
          <p:nvPr/>
        </p:nvSpPr>
        <p:spPr>
          <a:xfrm>
            <a:off x="0" y="2011037"/>
            <a:ext cx="12191999" cy="1496300"/>
          </a:xfrm>
          <a:prstGeom prst="rect">
            <a:avLst/>
          </a:prstGeom>
        </p:spPr>
        <p:txBody>
          <a:bodyPr/>
          <a:lstStyle>
            <a:lvl1pPr marL="254862" marR="0" indent="-254862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itchFamily="34" charset="0"/>
              <a:buChar char="•"/>
              <a:tabLst/>
              <a:defRPr sz="2701" kern="1200" spc="-53" baseline="0">
                <a:solidFill>
                  <a:srgbClr val="333333"/>
                </a:solidFill>
                <a:latin typeface="+mj-lt"/>
                <a:ea typeface="+mn-ea"/>
                <a:cs typeface="+mn-cs"/>
              </a:defRPr>
            </a:lvl1pPr>
            <a:lvl2pPr marL="429931" marR="0" indent="-175069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/>
              <a:defRPr sz="18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2pPr>
            <a:lvl3pPr marL="599044" marR="0" indent="-169114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>
                <a:tab pos="599044" algn="l"/>
              </a:tabLst>
              <a:defRPr sz="18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3pPr>
            <a:lvl4pPr marL="772922" marR="0" indent="-173878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/>
              <a:defRPr sz="15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4pPr>
            <a:lvl5pPr marL="942036" marR="0" indent="-169114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>
                <a:tab pos="942036" algn="l"/>
              </a:tabLst>
              <a:defRPr sz="15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5pPr>
            <a:lvl6pPr marL="1886377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355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333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311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dirty="0">
                <a:latin typeface="+mn-lt"/>
              </a:rPr>
              <a:t>DO YOU HAVE ANY QUESTIONS</a:t>
            </a:r>
            <a:r>
              <a:rPr lang="cs-CZ" sz="1800" dirty="0">
                <a:latin typeface="+mn-lt"/>
              </a:rPr>
              <a:t>?</a:t>
            </a:r>
            <a:endParaRPr lang="en-US" sz="1800" dirty="0">
              <a:latin typeface="+mn-lt"/>
            </a:endParaRPr>
          </a:p>
          <a:p>
            <a:pPr marL="0" indent="0" algn="ctr">
              <a:buNone/>
            </a:pPr>
            <a:endParaRPr lang="en-US" sz="1800" dirty="0">
              <a:latin typeface="+mn-lt"/>
            </a:endParaRPr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7B0ABFF1-BDC6-4668-8684-4A618075A737}"/>
              </a:ext>
            </a:extLst>
          </p:cNvPr>
          <p:cNvSpPr txBox="1">
            <a:spLocks/>
          </p:cNvSpPr>
          <p:nvPr/>
        </p:nvSpPr>
        <p:spPr>
          <a:xfrm>
            <a:off x="1033179" y="5309192"/>
            <a:ext cx="4606666" cy="646113"/>
          </a:xfrm>
          <a:prstGeom prst="rect">
            <a:avLst/>
          </a:prstGeom>
        </p:spPr>
        <p:txBody>
          <a:bodyPr/>
          <a:lstStyle>
            <a:lvl1pPr marL="254862" marR="0" indent="-254862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itchFamily="34" charset="0"/>
              <a:buChar char="•"/>
              <a:tabLst/>
              <a:defRPr sz="2701" kern="1200" spc="-53" baseline="0">
                <a:solidFill>
                  <a:srgbClr val="333333"/>
                </a:solidFill>
                <a:latin typeface="+mj-lt"/>
                <a:ea typeface="+mn-ea"/>
                <a:cs typeface="+mn-cs"/>
              </a:defRPr>
            </a:lvl1pPr>
            <a:lvl2pPr marL="429931" marR="0" indent="-175069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/>
              <a:defRPr sz="18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2pPr>
            <a:lvl3pPr marL="599044" marR="0" indent="-169114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>
                <a:tab pos="599044" algn="l"/>
              </a:tabLst>
              <a:defRPr sz="18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3pPr>
            <a:lvl4pPr marL="772922" marR="0" indent="-173878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/>
              <a:defRPr sz="15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4pPr>
            <a:lvl5pPr marL="942036" marR="0" indent="-169114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>
                <a:tab pos="942036" algn="l"/>
              </a:tabLst>
              <a:defRPr sz="15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5pPr>
            <a:lvl6pPr marL="1886377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355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333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311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2000" dirty="0">
                <a:latin typeface="+mn-lt"/>
              </a:rPr>
              <a:t>Speaker feedback</a:t>
            </a:r>
          </a:p>
          <a:p>
            <a:pPr marL="0" indent="0" algn="ctr">
              <a:buNone/>
            </a:pPr>
            <a:r>
              <a:rPr lang="en-US" sz="2000" dirty="0">
                <a:latin typeface="+mn-lt"/>
              </a:rPr>
              <a:t>https://bit.ly/M365VMSpeakerFeedback</a:t>
            </a:r>
          </a:p>
          <a:p>
            <a:endParaRPr lang="en-US" dirty="0"/>
          </a:p>
        </p:txBody>
      </p:sp>
      <p:pic>
        <p:nvPicPr>
          <p:cNvPr id="13" name="Picture 12" descr="A picture containing black, white&#10;&#10;Description automatically generated">
            <a:extLst>
              <a:ext uri="{FF2B5EF4-FFF2-40B4-BE49-F238E27FC236}">
                <a16:creationId xmlns:a16="http://schemas.microsoft.com/office/drawing/2014/main" id="{1A0CE5C0-AFCB-4ABB-AF63-BE1E9DF8AB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7981" y="2823157"/>
            <a:ext cx="2317062" cy="2286000"/>
          </a:xfrm>
          <a:prstGeom prst="rect">
            <a:avLst/>
          </a:prstGeom>
        </p:spPr>
      </p:pic>
      <p:pic>
        <p:nvPicPr>
          <p:cNvPr id="18" name="Picture 17" descr="A close up of a logo&#10;&#10;Description automatically generated">
            <a:extLst>
              <a:ext uri="{FF2B5EF4-FFF2-40B4-BE49-F238E27FC236}">
                <a16:creationId xmlns:a16="http://schemas.microsoft.com/office/drawing/2014/main" id="{A784798F-E711-4039-AAB3-82FE176194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1806" y="2797586"/>
            <a:ext cx="2342213" cy="2286000"/>
          </a:xfrm>
          <a:prstGeom prst="rect">
            <a:avLst/>
          </a:prstGeom>
        </p:spPr>
      </p:pic>
      <p:sp>
        <p:nvSpPr>
          <p:cNvPr id="23" name="Text Placeholder 13">
            <a:extLst>
              <a:ext uri="{FF2B5EF4-FFF2-40B4-BE49-F238E27FC236}">
                <a16:creationId xmlns:a16="http://schemas.microsoft.com/office/drawing/2014/main" id="{8B6798F0-D758-4DF7-9056-8C7407531ADE}"/>
              </a:ext>
            </a:extLst>
          </p:cNvPr>
          <p:cNvSpPr txBox="1">
            <a:spLocks/>
          </p:cNvSpPr>
          <p:nvPr/>
        </p:nvSpPr>
        <p:spPr>
          <a:xfrm>
            <a:off x="7194026" y="5308974"/>
            <a:ext cx="3297772" cy="646331"/>
          </a:xfrm>
          <a:prstGeom prst="rect">
            <a:avLst/>
          </a:prstGeom>
        </p:spPr>
        <p:txBody>
          <a:bodyPr/>
          <a:lstStyle>
            <a:lvl1pPr marL="254862" marR="0" indent="-254862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itchFamily="34" charset="0"/>
              <a:buChar char="•"/>
              <a:tabLst/>
              <a:defRPr sz="2701" kern="1200" spc="-53" baseline="0">
                <a:solidFill>
                  <a:srgbClr val="333333"/>
                </a:solidFill>
                <a:latin typeface="+mj-lt"/>
                <a:ea typeface="+mn-ea"/>
                <a:cs typeface="+mn-cs"/>
              </a:defRPr>
            </a:lvl1pPr>
            <a:lvl2pPr marL="429931" marR="0" indent="-175069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/>
              <a:defRPr sz="18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2pPr>
            <a:lvl3pPr marL="599044" marR="0" indent="-169114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>
                <a:tab pos="599044" algn="l"/>
              </a:tabLst>
              <a:defRPr sz="18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3pPr>
            <a:lvl4pPr marL="772922" marR="0" indent="-173878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/>
              <a:defRPr sz="15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4pPr>
            <a:lvl5pPr marL="942036" marR="0" indent="-169114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>
                <a:tab pos="942036" algn="l"/>
              </a:tabLst>
              <a:defRPr sz="15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5pPr>
            <a:lvl6pPr marL="1886377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355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333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311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1800" dirty="0">
                <a:latin typeface="+mn-lt"/>
              </a:rPr>
              <a:t>Event feedback</a:t>
            </a:r>
          </a:p>
          <a:p>
            <a:pPr marL="0" indent="0" algn="ctr">
              <a:buNone/>
            </a:pPr>
            <a:r>
              <a:rPr lang="en-US" sz="1800" dirty="0">
                <a:latin typeface="+mn-lt"/>
              </a:rPr>
              <a:t>https://bit.ly/M365VMFeedback</a:t>
            </a:r>
            <a:endParaRPr lang="en-US" dirty="0">
              <a:latin typeface="+mn-lt"/>
            </a:endParaRP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3198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D60AF3B-ADE3-4E77-BA31-625ED8ECC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FC74FB7-0F17-45B7-93AB-D320659ACCE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Exchange Server Hybrid Deployments</a:t>
            </a:r>
            <a:r>
              <a:rPr lang="en-US" dirty="0"/>
              <a:t> </a:t>
            </a:r>
          </a:p>
          <a:p>
            <a:r>
              <a:rPr lang="en-US" dirty="0">
                <a:hlinkClick r:id="rId4"/>
              </a:rPr>
              <a:t>Hybrid Deployment Prerequisites</a:t>
            </a:r>
            <a:endParaRPr lang="en-US" dirty="0"/>
          </a:p>
          <a:p>
            <a:r>
              <a:rPr lang="en-US" dirty="0">
                <a:hlinkClick r:id="rId5"/>
              </a:rPr>
              <a:t>Hybrid Configuration Wizard FAQs</a:t>
            </a:r>
            <a:r>
              <a:rPr lang="en-US" dirty="0"/>
              <a:t> </a:t>
            </a:r>
          </a:p>
          <a:p>
            <a:r>
              <a:rPr lang="en-US" dirty="0">
                <a:hlinkClick r:id="rId6"/>
              </a:rPr>
              <a:t>How to configure Exchange Server on-premises to use Hybrid Modern Authentication</a:t>
            </a:r>
            <a:r>
              <a:rPr lang="en-US" dirty="0"/>
              <a:t> </a:t>
            </a:r>
          </a:p>
          <a:p>
            <a:r>
              <a:rPr lang="en-US" dirty="0">
                <a:hlinkClick r:id="rId7"/>
              </a:rPr>
              <a:t>How Exchange and Microsoft Teams interact</a:t>
            </a:r>
            <a:r>
              <a:rPr lang="en-US" dirty="0"/>
              <a:t> </a:t>
            </a:r>
          </a:p>
          <a:p>
            <a:r>
              <a:rPr lang="en-US" dirty="0">
                <a:hlinkClick r:id="rId8"/>
              </a:rPr>
              <a:t>Configure OAuth authentication between Exchange and Exchange Online organizations</a:t>
            </a:r>
            <a:endParaRPr lang="en-US" dirty="0"/>
          </a:p>
          <a:p>
            <a:r>
              <a:rPr lang="en-US" dirty="0">
                <a:hlinkClick r:id="rId9"/>
              </a:rPr>
              <a:t>Demystifying and troubleshooting hybrid mail flow: when is a message internal?</a:t>
            </a:r>
            <a:endParaRPr lang="en-US" dirty="0"/>
          </a:p>
          <a:p>
            <a:r>
              <a:rPr lang="en-US" dirty="0">
                <a:hlinkClick r:id="rId10"/>
              </a:rPr>
              <a:t>Remote Connectivity Analyzer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70871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BBC209B2-A6D6-4A92-BA15-B9EBBC5248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28826"/>
            <a:ext cx="12159574" cy="1554344"/>
          </a:xfrm>
        </p:spPr>
        <p:txBody>
          <a:bodyPr/>
          <a:lstStyle/>
          <a:p>
            <a:pPr defTabSz="914099" fontAlgn="base">
              <a:lnSpc>
                <a:spcPct val="150000"/>
              </a:lnSpc>
              <a:spcAft>
                <a:spcPct val="0"/>
              </a:spcAft>
            </a:pPr>
            <a:r>
              <a:rPr lang="en-US" sz="1600" dirty="0"/>
              <a:t>CONSIDER DONATING TO THE FOLLOWING CHARITY RELIEF FUNDS:</a:t>
            </a:r>
            <a:br>
              <a:rPr lang="en-US" sz="1800" dirty="0"/>
            </a:br>
            <a:r>
              <a:rPr lang="en-US" sz="1600" dirty="0">
                <a:ea typeface="Segoe UI" pitchFamily="34" charset="0"/>
                <a:cs typeface="Segoe UI" pitchFamily="34" charset="0"/>
              </a:rPr>
              <a:t>UNITED WAY:  </a:t>
            </a:r>
            <a:r>
              <a:rPr lang="en-US" sz="1600" dirty="0"/>
              <a:t>HTTPS://GIVE.UWKC.ORG/M365VM</a:t>
            </a:r>
            <a:br>
              <a:rPr lang="en-US" sz="1600" u="sng" dirty="0"/>
            </a:br>
            <a:r>
              <a:rPr lang="en-US" sz="1600" dirty="0">
                <a:cs typeface="Segoe UI" pitchFamily="34" charset="0"/>
              </a:rPr>
              <a:t>INTERNATIONAL MEDICAL CORPS:  </a:t>
            </a:r>
            <a:r>
              <a:rPr lang="en-US" sz="1600" dirty="0"/>
              <a:t>HTTPS://BIT.LY/MEDICALCORPSFUND</a:t>
            </a:r>
            <a:endParaRPr lang="en-US" sz="1800" dirty="0"/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B83F9D61-D55C-4FFA-9295-A48F9C222B8B}"/>
              </a:ext>
            </a:extLst>
          </p:cNvPr>
          <p:cNvSpPr txBox="1">
            <a:spLocks/>
          </p:cNvSpPr>
          <p:nvPr/>
        </p:nvSpPr>
        <p:spPr>
          <a:xfrm>
            <a:off x="3243161" y="803571"/>
            <a:ext cx="5858078" cy="923269"/>
          </a:xfrm>
          <a:prstGeom prst="rect">
            <a:avLst/>
          </a:prstGeom>
        </p:spPr>
        <p:txBody>
          <a:bodyPr/>
          <a:lstStyle>
            <a:lvl1pPr marL="254862" marR="0" indent="-254862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itchFamily="34" charset="0"/>
              <a:buChar char="•"/>
              <a:tabLst/>
              <a:defRPr sz="2701" kern="1200" spc="-53" baseline="0">
                <a:solidFill>
                  <a:srgbClr val="333333"/>
                </a:solidFill>
                <a:latin typeface="+mj-lt"/>
                <a:ea typeface="+mn-ea"/>
                <a:cs typeface="+mn-cs"/>
              </a:defRPr>
            </a:lvl1pPr>
            <a:lvl2pPr marL="429931" marR="0" indent="-175069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/>
              <a:defRPr sz="18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2pPr>
            <a:lvl3pPr marL="599044" marR="0" indent="-169114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>
                <a:tab pos="599044" algn="l"/>
              </a:tabLst>
              <a:defRPr sz="18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3pPr>
            <a:lvl4pPr marL="772922" marR="0" indent="-173878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/>
              <a:defRPr sz="15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4pPr>
            <a:lvl5pPr marL="942036" marR="0" indent="-169114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>
                <a:tab pos="942036" algn="l"/>
              </a:tabLst>
              <a:defRPr sz="15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5pPr>
            <a:lvl6pPr marL="1886377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355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333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311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sz="1200" spc="-7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10% OF FUNDS FROM SPONSORS GO TO SUPPORT COMMUNITY RELIEF. </a:t>
            </a:r>
            <a:br>
              <a:rPr lang="en-US" sz="1200" spc="-7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</a:br>
            <a:r>
              <a:rPr lang="en-US" sz="1200" spc="-7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FOR MORE INFORMATION WRITE TO </a:t>
            </a:r>
            <a:r>
              <a:rPr lang="en-US" sz="1200" dirty="0">
                <a:latin typeface="+mn-lt"/>
              </a:rPr>
              <a:t>INFO@M365VIRTUALMARATHON.COM</a:t>
            </a:r>
            <a:endParaRPr lang="en-US" sz="1200" spc="-70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</a:endParaRPr>
          </a:p>
          <a:p>
            <a:pPr marL="0" indent="0" algn="ctr">
              <a:lnSpc>
                <a:spcPct val="150000"/>
              </a:lnSpc>
              <a:buNone/>
            </a:pPr>
            <a:endParaRPr lang="en-US" sz="1200" dirty="0">
              <a:latin typeface="+mn-lt"/>
            </a:endParaRPr>
          </a:p>
        </p:txBody>
      </p:sp>
      <p:pic>
        <p:nvPicPr>
          <p:cNvPr id="21" name="Picture 20" descr="A close up of a logo&#10;&#10;Description automatically generated">
            <a:extLst>
              <a:ext uri="{FF2B5EF4-FFF2-40B4-BE49-F238E27FC236}">
                <a16:creationId xmlns:a16="http://schemas.microsoft.com/office/drawing/2014/main" id="{12A39EDA-2FD0-4130-86A9-EADCB03464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61100" y="1243754"/>
            <a:ext cx="1110174" cy="1213104"/>
          </a:xfrm>
          <a:prstGeom prst="rect">
            <a:avLst/>
          </a:prstGeom>
        </p:spPr>
      </p:pic>
      <p:pic>
        <p:nvPicPr>
          <p:cNvPr id="23" name="Picture 22" descr="A picture containing shirt&#10;&#10;Description automatically generated">
            <a:extLst>
              <a:ext uri="{FF2B5EF4-FFF2-40B4-BE49-F238E27FC236}">
                <a16:creationId xmlns:a16="http://schemas.microsoft.com/office/drawing/2014/main" id="{75CB7AAE-3EF8-4AB3-B2DF-5AF699A149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4198" y="3742640"/>
            <a:ext cx="3116004" cy="3116004"/>
          </a:xfrm>
          <a:prstGeom prst="rect">
            <a:avLst/>
          </a:prstGeom>
        </p:spPr>
      </p:pic>
      <p:pic>
        <p:nvPicPr>
          <p:cNvPr id="7" name="Picture 2" descr="See the source image">
            <a:extLst>
              <a:ext uri="{FF2B5EF4-FFF2-40B4-BE49-F238E27FC236}">
                <a16:creationId xmlns:a16="http://schemas.microsoft.com/office/drawing/2014/main" id="{359993AC-2309-4171-A8D8-DED724ADFE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149"/>
          <a:stretch/>
        </p:blipFill>
        <p:spPr bwMode="auto">
          <a:xfrm>
            <a:off x="9416374" y="4808425"/>
            <a:ext cx="1618799" cy="690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picture containing photo, drawing, food&#10;&#10;Description automatically generated">
            <a:extLst>
              <a:ext uri="{FF2B5EF4-FFF2-40B4-BE49-F238E27FC236}">
                <a16:creationId xmlns:a16="http://schemas.microsoft.com/office/drawing/2014/main" id="{05BD6CE7-A9CF-4EF4-B376-E98EC784B7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6413" y="4705282"/>
            <a:ext cx="3234965" cy="897245"/>
          </a:xfrm>
          <a:prstGeom prst="rect">
            <a:avLst/>
          </a:prstGeom>
        </p:spPr>
      </p:pic>
      <p:pic>
        <p:nvPicPr>
          <p:cNvPr id="5" name="Picture 4" descr="A picture containing clock, drawing&#10;&#10;Description automatically generated">
            <a:extLst>
              <a:ext uri="{FF2B5EF4-FFF2-40B4-BE49-F238E27FC236}">
                <a16:creationId xmlns:a16="http://schemas.microsoft.com/office/drawing/2014/main" id="{6FFE1CA0-620A-4A89-A357-E02BF942681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6413" y="652385"/>
            <a:ext cx="2298969" cy="689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875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000"/>
    </mc:Choice>
    <mc:Fallback xmlns="">
      <p:transition spd="slow" advTm="15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6D7B8393-B518-495B-A448-B6278A353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70" dirty="0"/>
              <a:t>THANK YOU TO ALL OUR GENEROUS SPONSORS </a:t>
            </a:r>
            <a:endParaRPr lang="en-US" dirty="0"/>
          </a:p>
        </p:txBody>
      </p:sp>
      <p:pic>
        <p:nvPicPr>
          <p:cNvPr id="43" name="Picture Placeholder 42" descr="A picture containing sitting&#10;&#10;Description automatically generated">
            <a:extLst>
              <a:ext uri="{FF2B5EF4-FFF2-40B4-BE49-F238E27FC236}">
                <a16:creationId xmlns:a16="http://schemas.microsoft.com/office/drawing/2014/main" id="{BA536202-861C-488D-B518-33702D312618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t="1791" b="1791"/>
          <a:stretch>
            <a:fillRect/>
          </a:stretch>
        </p:blipFill>
        <p:spPr>
          <a:xfrm>
            <a:off x="4371108" y="4021541"/>
            <a:ext cx="2103120" cy="822960"/>
          </a:xfrm>
        </p:spPr>
      </p:pic>
      <p:pic>
        <p:nvPicPr>
          <p:cNvPr id="46" name="Picture Placeholder 45" descr="A picture containing object, drawing, meter, clock&#10;&#10;Description automatically generated">
            <a:extLst>
              <a:ext uri="{FF2B5EF4-FFF2-40B4-BE49-F238E27FC236}">
                <a16:creationId xmlns:a16="http://schemas.microsoft.com/office/drawing/2014/main" id="{BA9DDA98-3885-4FBE-A807-542C92D5C83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4"/>
          <a:srcRect t="-1" b="-1840"/>
          <a:stretch/>
        </p:blipFill>
        <p:spPr>
          <a:xfrm>
            <a:off x="6976644" y="4021541"/>
            <a:ext cx="2103120" cy="822960"/>
          </a:xfrm>
        </p:spPr>
      </p:pic>
      <p:pic>
        <p:nvPicPr>
          <p:cNvPr id="48" name="Picture Placeholder 47" descr="A picture containing clock&#10;&#10;Description automatically generated">
            <a:extLst>
              <a:ext uri="{FF2B5EF4-FFF2-40B4-BE49-F238E27FC236}">
                <a16:creationId xmlns:a16="http://schemas.microsoft.com/office/drawing/2014/main" id="{CB7343F7-7069-4D6E-8704-C47C06A0C27F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5"/>
          <a:srcRect t="-24312" b="-24312"/>
          <a:stretch/>
        </p:blipFill>
        <p:spPr>
          <a:xfrm>
            <a:off x="1765572" y="5313918"/>
            <a:ext cx="2103120" cy="822960"/>
          </a:xfrm>
        </p:spPr>
      </p:pic>
      <p:pic>
        <p:nvPicPr>
          <p:cNvPr id="50" name="Picture Placeholder 49" descr="A picture containing drawing, light, sign&#10;&#10;Description automatically generated">
            <a:extLst>
              <a:ext uri="{FF2B5EF4-FFF2-40B4-BE49-F238E27FC236}">
                <a16:creationId xmlns:a16="http://schemas.microsoft.com/office/drawing/2014/main" id="{B1597F2F-1ECF-4C27-A0D5-02CEF5DC67EA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6"/>
          <a:srcRect t="1" b="-9867"/>
          <a:stretch/>
        </p:blipFill>
        <p:spPr>
          <a:xfrm>
            <a:off x="4371108" y="5294866"/>
            <a:ext cx="2103120" cy="822960"/>
          </a:xfrm>
        </p:spPr>
      </p:pic>
      <p:pic>
        <p:nvPicPr>
          <p:cNvPr id="52" name="Picture Placeholder 51" descr="A close up of a sign&#10;&#10;Description automatically generated">
            <a:extLst>
              <a:ext uri="{FF2B5EF4-FFF2-40B4-BE49-F238E27FC236}">
                <a16:creationId xmlns:a16="http://schemas.microsoft.com/office/drawing/2014/main" id="{1927D11E-607A-48CA-8F0F-E3AE4A19CCC4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 rotWithShape="1">
          <a:blip r:embed="rId7"/>
          <a:srcRect t="-16774" b="-16774"/>
          <a:stretch/>
        </p:blipFill>
        <p:spPr>
          <a:xfrm>
            <a:off x="6976644" y="5332970"/>
            <a:ext cx="2103120" cy="822960"/>
          </a:xfrm>
        </p:spPr>
      </p:pic>
      <p:pic>
        <p:nvPicPr>
          <p:cNvPr id="55" name="Picture Placeholder 54" descr="A picture containing drawing&#10;&#10;Description automatically generated">
            <a:extLst>
              <a:ext uri="{FF2B5EF4-FFF2-40B4-BE49-F238E27FC236}">
                <a16:creationId xmlns:a16="http://schemas.microsoft.com/office/drawing/2014/main" id="{7DE7A509-7B82-4CE6-8BF6-B474AF35DB20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 rotWithShape="1">
          <a:blip r:embed="rId8"/>
          <a:srcRect t="-20483" r="-233" b="-20483"/>
          <a:stretch/>
        </p:blipFill>
        <p:spPr>
          <a:xfrm>
            <a:off x="9582180" y="4021541"/>
            <a:ext cx="2103120" cy="822960"/>
          </a:xfrm>
        </p:spPr>
      </p:pic>
      <p:pic>
        <p:nvPicPr>
          <p:cNvPr id="59" name="Picture Placeholder 58" descr="A close up of a sign&#10;&#10;Description automatically generated">
            <a:extLst>
              <a:ext uri="{FF2B5EF4-FFF2-40B4-BE49-F238E27FC236}">
                <a16:creationId xmlns:a16="http://schemas.microsoft.com/office/drawing/2014/main" id="{C30BBEE8-45E9-4FD3-891C-1A3AC686F05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9"/>
          <a:srcRect l="6150" r="6150"/>
          <a:stretch>
            <a:fillRect/>
          </a:stretch>
        </p:blipFill>
        <p:spPr>
          <a:xfrm>
            <a:off x="1765572" y="1408212"/>
            <a:ext cx="2103120" cy="822960"/>
          </a:xfrm>
        </p:spPr>
      </p:pic>
      <p:pic>
        <p:nvPicPr>
          <p:cNvPr id="63" name="Picture Placeholder 62" descr="A picture containing dark, laptop, man, white&#10;&#10;Description automatically generated">
            <a:extLst>
              <a:ext uri="{FF2B5EF4-FFF2-40B4-BE49-F238E27FC236}">
                <a16:creationId xmlns:a16="http://schemas.microsoft.com/office/drawing/2014/main" id="{919B38E7-A257-4A0A-B1AD-606E42723C6B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10"/>
          <a:srcRect t="-18957" r="1688" b="-24027"/>
          <a:stretch/>
        </p:blipFill>
        <p:spPr>
          <a:xfrm>
            <a:off x="4371108" y="1403757"/>
            <a:ext cx="2103120" cy="822960"/>
          </a:xfrm>
        </p:spPr>
      </p:pic>
      <p:pic>
        <p:nvPicPr>
          <p:cNvPr id="1027" name="Picture Placeholder 1026" descr="A picture containing photo, sitting, black, dark&#10;&#10;Description automatically generated">
            <a:extLst>
              <a:ext uri="{FF2B5EF4-FFF2-40B4-BE49-F238E27FC236}">
                <a16:creationId xmlns:a16="http://schemas.microsoft.com/office/drawing/2014/main" id="{71156933-8FFE-46AE-B7B7-8119C5DDD79D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11"/>
          <a:srcRect t="-26524" b="-27783"/>
          <a:stretch/>
        </p:blipFill>
        <p:spPr>
          <a:xfrm>
            <a:off x="1765572" y="2710114"/>
            <a:ext cx="2103120" cy="822960"/>
          </a:xfrm>
        </p:spPr>
      </p:pic>
      <p:pic>
        <p:nvPicPr>
          <p:cNvPr id="1031" name="Picture Placeholder 1030" descr="A picture containing drawing, clock&#10;&#10;Description automatically generated">
            <a:extLst>
              <a:ext uri="{FF2B5EF4-FFF2-40B4-BE49-F238E27FC236}">
                <a16:creationId xmlns:a16="http://schemas.microsoft.com/office/drawing/2014/main" id="{1CCDBF18-9A38-488C-82C4-53CA0D54382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12"/>
          <a:srcRect l="3101" t="-10179" r="3101" b="-10179"/>
          <a:stretch/>
        </p:blipFill>
        <p:spPr>
          <a:xfrm>
            <a:off x="1765572" y="4021541"/>
            <a:ext cx="2103120" cy="822960"/>
          </a:xfrm>
        </p:spPr>
      </p:pic>
    </p:spTree>
    <p:extLst>
      <p:ext uri="{BB962C8B-B14F-4D97-AF65-F5344CB8AC3E}">
        <p14:creationId xmlns:p14="http://schemas.microsoft.com/office/powerpoint/2010/main" val="30266503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5000">
        <p159:morph option="byObject"/>
      </p:transition>
    </mc:Choice>
    <mc:Fallback xmlns="">
      <p:transition spd="slow" advTm="1500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Placeholder 35">
            <a:extLst>
              <a:ext uri="{FF2B5EF4-FFF2-40B4-BE49-F238E27FC236}">
                <a16:creationId xmlns:a16="http://schemas.microsoft.com/office/drawing/2014/main" id="{B4D22274-1F2A-400B-91CD-A5D93E16301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4"/>
          <a:srcRect/>
          <a:stretch/>
        </p:blipFill>
        <p:spPr>
          <a:xfrm>
            <a:off x="837725" y="2464221"/>
            <a:ext cx="2834640" cy="2834640"/>
          </a:xfr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172F0F5-20E2-4AB6-AB61-BDB63A8D049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10090" y="3103363"/>
            <a:ext cx="7152505" cy="3367106"/>
          </a:xfrm>
        </p:spPr>
        <p:txBody>
          <a:bodyPr/>
          <a:lstStyle/>
          <a:p>
            <a:r>
              <a:rPr lang="en-US" b="0" dirty="0"/>
              <a:t>Thomas Stensitzki, Germany</a:t>
            </a:r>
          </a:p>
          <a:p>
            <a:r>
              <a:rPr lang="en-US" b="0" dirty="0"/>
              <a:t>Expert and owner of Granikos GmbH &amp; Co. KG</a:t>
            </a:r>
          </a:p>
          <a:p>
            <a:r>
              <a:rPr lang="en-US" dirty="0"/>
              <a:t>MVP Office Apps &amp; Services, MCT Regional Lead, Author</a:t>
            </a:r>
            <a:endParaRPr lang="en-US" b="0" dirty="0"/>
          </a:p>
          <a:p>
            <a:r>
              <a:rPr lang="en-US" b="0" dirty="0"/>
              <a:t>Exchange Server, Microsoft Teams, Microsoft 365</a:t>
            </a:r>
          </a:p>
          <a:p>
            <a:r>
              <a:rPr lang="en-US" b="0" dirty="0"/>
              <a:t>LinkedIn</a:t>
            </a:r>
            <a:r>
              <a:rPr lang="en-US" dirty="0"/>
              <a:t>: </a:t>
            </a:r>
            <a:r>
              <a:rPr lang="en-US" dirty="0">
                <a:hlinkClick r:id="rId5"/>
              </a:rPr>
              <a:t>https://linkedin.com/in/thomasstensitzki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Twitter: </a:t>
            </a:r>
            <a:r>
              <a:rPr lang="en-US" dirty="0">
                <a:hlinkClick r:id="rId6"/>
              </a:rPr>
              <a:t>@stensitzki</a:t>
            </a:r>
            <a:endParaRPr lang="en-US" b="0" dirty="0"/>
          </a:p>
          <a:p>
            <a:endParaRPr lang="en-US" b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9FFE272-33F3-475F-B7C0-A423EC9C0BD1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b="0" dirty="0">
                <a:latin typeface="+mn-lt"/>
              </a:rPr>
              <a:t>LET ME INTRODUCE MYSELF…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C1E481D-4859-4CD9-8747-BE2D529186D6}"/>
              </a:ext>
            </a:extLst>
          </p:cNvPr>
          <p:cNvGrpSpPr/>
          <p:nvPr/>
        </p:nvGrpSpPr>
        <p:grpSpPr>
          <a:xfrm>
            <a:off x="9992532" y="5652966"/>
            <a:ext cx="1938629" cy="1093570"/>
            <a:chOff x="9992532" y="5652966"/>
            <a:chExt cx="1938629" cy="109357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047EC48-43B8-49CE-A156-738CB2BF4F27}"/>
                </a:ext>
              </a:extLst>
            </p:cNvPr>
            <p:cNvGrpSpPr/>
            <p:nvPr/>
          </p:nvGrpSpPr>
          <p:grpSpPr>
            <a:xfrm>
              <a:off x="9992532" y="5652966"/>
              <a:ext cx="1938629" cy="889854"/>
              <a:chOff x="9945640" y="5820508"/>
              <a:chExt cx="1938629" cy="889854"/>
            </a:xfrm>
          </p:grpSpPr>
          <p:pic>
            <p:nvPicPr>
              <p:cNvPr id="13" name="Picture 12" descr="A close up of a sign&#10;&#10;Description automatically generated">
                <a:extLst>
                  <a:ext uri="{FF2B5EF4-FFF2-40B4-BE49-F238E27FC236}">
                    <a16:creationId xmlns:a16="http://schemas.microsoft.com/office/drawing/2014/main" id="{FB6FF68B-FB1A-4E68-99CB-635E6B8C993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945640" y="6088062"/>
                <a:ext cx="1938629" cy="622300"/>
              </a:xfrm>
              <a:prstGeom prst="rect">
                <a:avLst/>
              </a:prstGeom>
            </p:spPr>
          </p:pic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94418BE-2B01-4642-A6B5-0D3AF74BC5A2}"/>
                  </a:ext>
                </a:extLst>
              </p:cNvPr>
              <p:cNvSpPr txBox="1"/>
              <p:nvPr/>
            </p:nvSpPr>
            <p:spPr>
              <a:xfrm>
                <a:off x="9945640" y="5820508"/>
                <a:ext cx="1084384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200" spc="-70" dirty="0"/>
                  <a:t>Brought to you by</a:t>
                </a:r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200470A-8831-44B9-8D49-E29F4B05BEEF}"/>
                </a:ext>
              </a:extLst>
            </p:cNvPr>
            <p:cNvSpPr txBox="1"/>
            <p:nvPr/>
          </p:nvSpPr>
          <p:spPr>
            <a:xfrm>
              <a:off x="9992532" y="6561870"/>
              <a:ext cx="1807033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200" spc="-70" dirty="0"/>
                <a:t>M365Conf.com | #M365CONF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835137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8E1DFC-CF96-400F-B823-2BD142092AC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Clr>
                <a:srgbClr val="FFC000"/>
              </a:buClr>
              <a:buSzPct val="120000"/>
              <a:buFont typeface="Wingdings" panose="05000000000000000000" pitchFamily="2" charset="2"/>
              <a:buChar char="§"/>
              <a:tabLst>
                <a:tab pos="1709738" algn="l"/>
              </a:tabLst>
            </a:pPr>
            <a:r>
              <a:rPr lang="en-US" dirty="0"/>
              <a:t>What is Exchange Hybrid?</a:t>
            </a:r>
          </a:p>
          <a:p>
            <a:pPr>
              <a:buClr>
                <a:srgbClr val="FFC000"/>
              </a:buClr>
              <a:buSzPct val="120000"/>
              <a:buFont typeface="Wingdings" panose="05000000000000000000" pitchFamily="2" charset="2"/>
              <a:buChar char="§"/>
              <a:tabLst>
                <a:tab pos="1709738" algn="l"/>
              </a:tabLst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Why do you need Exchange Hybrid?</a:t>
            </a:r>
          </a:p>
          <a:p>
            <a:pPr>
              <a:buClr>
                <a:srgbClr val="FFC000"/>
              </a:buClr>
              <a:buSzPct val="120000"/>
              <a:buFont typeface="Wingdings" panose="05000000000000000000" pitchFamily="2" charset="2"/>
              <a:buChar char="§"/>
              <a:tabLst>
                <a:tab pos="1709738" algn="l"/>
              </a:tabLst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How do you implement Exchange Hybrid?</a:t>
            </a:r>
          </a:p>
          <a:p>
            <a:pPr>
              <a:buClr>
                <a:srgbClr val="FFC000"/>
              </a:buClr>
              <a:buSzPct val="120000"/>
              <a:buFont typeface="Wingdings" panose="05000000000000000000" pitchFamily="2" charset="2"/>
              <a:buChar char="§"/>
              <a:tabLst>
                <a:tab pos="1709738" algn="l"/>
              </a:tabLst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Sources and links</a:t>
            </a: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105206B6-EFED-44A5-B490-C48E533A06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 WILL TELL YOU SOMETHING ABOUT…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46987FA-DB3C-4FA6-8CB4-C417DDEE2BCE}"/>
              </a:ext>
            </a:extLst>
          </p:cNvPr>
          <p:cNvGrpSpPr/>
          <p:nvPr/>
        </p:nvGrpSpPr>
        <p:grpSpPr>
          <a:xfrm>
            <a:off x="9992532" y="5652966"/>
            <a:ext cx="1938629" cy="1093570"/>
            <a:chOff x="9992532" y="5652966"/>
            <a:chExt cx="1938629" cy="1093570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BACE7A2B-C996-4D9B-BF5D-8918F7C31174}"/>
                </a:ext>
              </a:extLst>
            </p:cNvPr>
            <p:cNvGrpSpPr/>
            <p:nvPr/>
          </p:nvGrpSpPr>
          <p:grpSpPr>
            <a:xfrm>
              <a:off x="9992532" y="5652966"/>
              <a:ext cx="1938629" cy="889854"/>
              <a:chOff x="9945640" y="5820508"/>
              <a:chExt cx="1938629" cy="889854"/>
            </a:xfrm>
          </p:grpSpPr>
          <p:pic>
            <p:nvPicPr>
              <p:cNvPr id="23" name="Picture 22" descr="A close up of a sign&#10;&#10;Description automatically generated">
                <a:extLst>
                  <a:ext uri="{FF2B5EF4-FFF2-40B4-BE49-F238E27FC236}">
                    <a16:creationId xmlns:a16="http://schemas.microsoft.com/office/drawing/2014/main" id="{84576281-354B-4818-AB64-6783EA6492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945640" y="6088062"/>
                <a:ext cx="1938629" cy="622300"/>
              </a:xfrm>
              <a:prstGeom prst="rect">
                <a:avLst/>
              </a:prstGeom>
            </p:spPr>
          </p:pic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C8C40BA-9678-4090-A68B-A69F56E903CB}"/>
                  </a:ext>
                </a:extLst>
              </p:cNvPr>
              <p:cNvSpPr txBox="1"/>
              <p:nvPr/>
            </p:nvSpPr>
            <p:spPr>
              <a:xfrm>
                <a:off x="9945640" y="5820508"/>
                <a:ext cx="1084384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200" spc="-70" dirty="0"/>
                  <a:t>Brought to you by</a:t>
                </a:r>
              </a:p>
            </p:txBody>
          </p: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971004F-9935-4716-87BD-5FE01F47E594}"/>
                </a:ext>
              </a:extLst>
            </p:cNvPr>
            <p:cNvSpPr txBox="1"/>
            <p:nvPr/>
          </p:nvSpPr>
          <p:spPr>
            <a:xfrm>
              <a:off x="9992532" y="6561870"/>
              <a:ext cx="1807033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200" spc="-70" dirty="0"/>
                <a:t>M365Conf.com | #M365CONF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74793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0"/>
          <p:cNvSpPr txBox="1">
            <a:spLocks/>
          </p:cNvSpPr>
          <p:nvPr/>
        </p:nvSpPr>
        <p:spPr>
          <a:xfrm>
            <a:off x="0" y="2151733"/>
            <a:ext cx="12192000" cy="1828800"/>
          </a:xfrm>
          <a:prstGeom prst="rect">
            <a:avLst/>
          </a:prstGeom>
        </p:spPr>
        <p:txBody>
          <a:bodyPr>
            <a:noAutofit/>
          </a:bodyPr>
          <a:lstStyle>
            <a:lvl1pPr marL="254862" marR="0" indent="-254862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itchFamily="34" charset="0"/>
              <a:buChar char="•"/>
              <a:tabLst/>
              <a:defRPr sz="2701" kern="1200" spc="-53" baseline="0">
                <a:solidFill>
                  <a:srgbClr val="333333"/>
                </a:solidFill>
                <a:latin typeface="+mj-lt"/>
                <a:ea typeface="+mn-ea"/>
                <a:cs typeface="+mn-cs"/>
              </a:defRPr>
            </a:lvl1pPr>
            <a:lvl2pPr marL="429931" marR="0" indent="-175069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/>
              <a:defRPr sz="18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2pPr>
            <a:lvl3pPr marL="599044" marR="0" indent="-169114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>
                <a:tab pos="599044" algn="l"/>
              </a:tabLst>
              <a:defRPr sz="18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3pPr>
            <a:lvl4pPr marL="772922" marR="0" indent="-173878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/>
              <a:defRPr sz="15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4pPr>
            <a:lvl5pPr marL="942036" marR="0" indent="-169114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>
                <a:tab pos="942036" algn="l"/>
              </a:tabLst>
              <a:defRPr sz="15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5pPr>
            <a:lvl6pPr marL="1886377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355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333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311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sz="3200" dirty="0">
                <a:solidFill>
                  <a:srgbClr val="732B6B"/>
                </a:solidFill>
                <a:latin typeface="+mn-lt"/>
              </a:rPr>
              <a:t>“Implementing Exchange Hybrid is simple.”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en-US" sz="1800" dirty="0">
                <a:solidFill>
                  <a:srgbClr val="732B6B"/>
                </a:solidFill>
                <a:latin typeface="+mn-lt"/>
              </a:rPr>
              <a:t>- Undisclosed Exchange consultant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0B9C614-2D34-4D2B-A211-ED895C059747}"/>
              </a:ext>
            </a:extLst>
          </p:cNvPr>
          <p:cNvGrpSpPr/>
          <p:nvPr/>
        </p:nvGrpSpPr>
        <p:grpSpPr>
          <a:xfrm>
            <a:off x="9992532" y="5652966"/>
            <a:ext cx="1938629" cy="1093570"/>
            <a:chOff x="9992532" y="5652966"/>
            <a:chExt cx="1938629" cy="109357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0FC2DD12-B76A-498A-A8BF-CC3660D5D1ED}"/>
                </a:ext>
              </a:extLst>
            </p:cNvPr>
            <p:cNvGrpSpPr/>
            <p:nvPr/>
          </p:nvGrpSpPr>
          <p:grpSpPr>
            <a:xfrm>
              <a:off x="9992532" y="5652966"/>
              <a:ext cx="1938629" cy="889854"/>
              <a:chOff x="9945640" y="5820508"/>
              <a:chExt cx="1938629" cy="889854"/>
            </a:xfrm>
          </p:grpSpPr>
          <p:pic>
            <p:nvPicPr>
              <p:cNvPr id="11" name="Picture 10" descr="A close up of a sign&#10;&#10;Description automatically generated">
                <a:extLst>
                  <a:ext uri="{FF2B5EF4-FFF2-40B4-BE49-F238E27FC236}">
                    <a16:creationId xmlns:a16="http://schemas.microsoft.com/office/drawing/2014/main" id="{BF97D0A9-799D-4F26-B99D-B07BA3B81E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945640" y="6088062"/>
                <a:ext cx="1938629" cy="622300"/>
              </a:xfrm>
              <a:prstGeom prst="rect">
                <a:avLst/>
              </a:prstGeom>
            </p:spPr>
          </p:pic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5B68D93-2AC8-4873-8415-2CC8898B6744}"/>
                  </a:ext>
                </a:extLst>
              </p:cNvPr>
              <p:cNvSpPr txBox="1"/>
              <p:nvPr/>
            </p:nvSpPr>
            <p:spPr>
              <a:xfrm>
                <a:off x="9945640" y="5820508"/>
                <a:ext cx="1084384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200" spc="-70" dirty="0"/>
                  <a:t>Brought to you by</a:t>
                </a:r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73542D6-1588-4658-A74F-A397378E1D08}"/>
                </a:ext>
              </a:extLst>
            </p:cNvPr>
            <p:cNvSpPr txBox="1"/>
            <p:nvPr/>
          </p:nvSpPr>
          <p:spPr>
            <a:xfrm>
              <a:off x="9992532" y="6561870"/>
              <a:ext cx="1807033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200" spc="-70" dirty="0"/>
                <a:t>M365Conf.com | #M365CONF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141414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17E1C26-ECB7-46FE-BEBC-89FE4CFF8F8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Exchange Hybrid – High Level Overview</a:t>
            </a:r>
          </a:p>
          <a:p>
            <a:r>
              <a:rPr lang="en-US" dirty="0"/>
              <a:t>Exchange Hybrid Variants</a:t>
            </a:r>
          </a:p>
          <a:p>
            <a:r>
              <a:rPr lang="en-US" dirty="0"/>
              <a:t>Classic / Modern Hybrid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465C71-683B-40A2-A29E-0A769EB5D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Exchange Hybrid?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B64B17B-AC48-433A-9275-EF49ACD38F15}"/>
              </a:ext>
            </a:extLst>
          </p:cNvPr>
          <p:cNvGrpSpPr/>
          <p:nvPr/>
        </p:nvGrpSpPr>
        <p:grpSpPr>
          <a:xfrm>
            <a:off x="9992532" y="5652966"/>
            <a:ext cx="1938629" cy="1093570"/>
            <a:chOff x="9992532" y="5652966"/>
            <a:chExt cx="1938629" cy="1093570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263AC2C6-497B-4C77-A801-F938D5AF48E5}"/>
                </a:ext>
              </a:extLst>
            </p:cNvPr>
            <p:cNvGrpSpPr/>
            <p:nvPr/>
          </p:nvGrpSpPr>
          <p:grpSpPr>
            <a:xfrm>
              <a:off x="9992532" y="5652966"/>
              <a:ext cx="1938629" cy="889854"/>
              <a:chOff x="9945640" y="5820508"/>
              <a:chExt cx="1938629" cy="889854"/>
            </a:xfrm>
          </p:grpSpPr>
          <p:pic>
            <p:nvPicPr>
              <p:cNvPr id="16" name="Picture 15" descr="A close up of a sign&#10;&#10;Description automatically generated">
                <a:extLst>
                  <a:ext uri="{FF2B5EF4-FFF2-40B4-BE49-F238E27FC236}">
                    <a16:creationId xmlns:a16="http://schemas.microsoft.com/office/drawing/2014/main" id="{FC223686-46FA-4BA3-A659-9E40FF3658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945640" y="6088062"/>
                <a:ext cx="1938629" cy="622300"/>
              </a:xfrm>
              <a:prstGeom prst="rect">
                <a:avLst/>
              </a:prstGeom>
            </p:spPr>
          </p:pic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3A1901D-3E5B-466A-9547-D7EAF6EFA47F}"/>
                  </a:ext>
                </a:extLst>
              </p:cNvPr>
              <p:cNvSpPr txBox="1"/>
              <p:nvPr/>
            </p:nvSpPr>
            <p:spPr>
              <a:xfrm>
                <a:off x="9945640" y="5820508"/>
                <a:ext cx="1084384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200" spc="-70" dirty="0"/>
                  <a:t>Brought to you by</a:t>
                </a:r>
              </a:p>
            </p:txBody>
          </p: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878119B-62D9-484C-BC01-E402124913BC}"/>
                </a:ext>
              </a:extLst>
            </p:cNvPr>
            <p:cNvSpPr txBox="1"/>
            <p:nvPr/>
          </p:nvSpPr>
          <p:spPr>
            <a:xfrm>
              <a:off x="9992532" y="6561870"/>
              <a:ext cx="1807033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200" spc="-70" dirty="0"/>
                <a:t>M365Conf.com | #M365CONF</a:t>
              </a:r>
            </a:p>
          </p:txBody>
        </p:sp>
      </p:grpSp>
      <p:pic>
        <p:nvPicPr>
          <p:cNvPr id="9" name="Picture Placeholder 35">
            <a:extLst>
              <a:ext uri="{FF2B5EF4-FFF2-40B4-BE49-F238E27FC236}">
                <a16:creationId xmlns:a16="http://schemas.microsoft.com/office/drawing/2014/main" id="{99737275-A2FC-4504-9DE1-6E56A0B4E10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482464" y="2102029"/>
            <a:ext cx="1475797" cy="1475797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4726557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Header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 defTabSz="914099" fontAlgn="base">
          <a:spcBef>
            <a:spcPct val="0"/>
          </a:spcBef>
          <a:spcAft>
            <a:spcPct val="0"/>
          </a:spcAft>
          <a:defRPr sz="2200" dirty="0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>
          <a:defRPr sz="2400" spc="-70" dirty="0" smtClean="0">
            <a:gradFill>
              <a:gsLst>
                <a:gs pos="2917">
                  <a:schemeClr val="bg2"/>
                </a:gs>
                <a:gs pos="95000">
                  <a:schemeClr val="bg2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SPSBCN16-Template.potx" id="{77C32EA3-63BF-4E3B-B801-73A246840EDD}" vid="{1522EE2A-0561-4E66-8B5A-C4EDB7EFEA07}"/>
    </a:ext>
  </a:extLst>
</a:theme>
</file>

<file path=ppt/theme/theme2.xml><?xml version="1.0" encoding="utf-8"?>
<a:theme xmlns:a="http://schemas.openxmlformats.org/drawingml/2006/main" name="Without-header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 defTabSz="914099" fontAlgn="base">
          <a:spcBef>
            <a:spcPct val="0"/>
          </a:spcBef>
          <a:spcAft>
            <a:spcPct val="0"/>
          </a:spcAft>
          <a:defRPr sz="2200" dirty="0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>
          <a:defRPr sz="2400" spc="-70" dirty="0" smtClean="0">
            <a:gradFill>
              <a:gsLst>
                <a:gs pos="2917">
                  <a:schemeClr val="bg2"/>
                </a:gs>
                <a:gs pos="95000">
                  <a:schemeClr val="bg2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SPSBCN16-Template.potx" id="{77C32EA3-63BF-4E3B-B801-73A246840EDD}" vid="{1522EE2A-0561-4E66-8B5A-C4EDB7EFEA07}"/>
    </a:ext>
  </a:extLst>
</a:theme>
</file>

<file path=ppt/theme/theme3.xml><?xml version="1.0" encoding="utf-8"?>
<a:theme xmlns:a="http://schemas.openxmlformats.org/drawingml/2006/main" name="No Stamp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 defTabSz="914099" fontAlgn="base">
          <a:spcBef>
            <a:spcPct val="0"/>
          </a:spcBef>
          <a:spcAft>
            <a:spcPct val="0"/>
          </a:spcAft>
          <a:defRPr sz="2200" dirty="0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>
          <a:defRPr sz="2400" spc="-70" dirty="0" smtClean="0">
            <a:gradFill>
              <a:gsLst>
                <a:gs pos="2917">
                  <a:schemeClr val="bg2"/>
                </a:gs>
                <a:gs pos="95000">
                  <a:schemeClr val="bg2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SPSBCN16-Template.potx" id="{77C32EA3-63BF-4E3B-B801-73A246840EDD}" vid="{1522EE2A-0561-4E66-8B5A-C4EDB7EFEA07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D09E24228864C498FAF821E4A497301" ma:contentTypeVersion="0" ma:contentTypeDescription="Create a new document." ma:contentTypeScope="" ma:versionID="984fee8704a50c0447e1665a29d225e7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d15787acf22db4e4c0ac8b858fca6407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511B7A3C-C0D4-4597-8E5A-7342A0BBF28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62242B8-D109-4FE8-9000-541732B96A1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7C521726-F855-4E21-981C-7AED17A42AB4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SPSBCN16-Template</Template>
  <TotalTime>0</TotalTime>
  <Words>1785</Words>
  <Application>Microsoft Office PowerPoint</Application>
  <PresentationFormat>Breitbild</PresentationFormat>
  <Paragraphs>327</Paragraphs>
  <Slides>39</Slides>
  <Notes>39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3</vt:i4>
      </vt:variant>
      <vt:variant>
        <vt:lpstr>Folientitel</vt:lpstr>
      </vt:variant>
      <vt:variant>
        <vt:i4>39</vt:i4>
      </vt:variant>
    </vt:vector>
  </HeadingPairs>
  <TitlesOfParts>
    <vt:vector size="49" baseType="lpstr">
      <vt:lpstr>Microsoft YaHei</vt:lpstr>
      <vt:lpstr>Arial</vt:lpstr>
      <vt:lpstr>Calibri</vt:lpstr>
      <vt:lpstr>Segoe UI</vt:lpstr>
      <vt:lpstr>Segoe UI Light</vt:lpstr>
      <vt:lpstr>Segoe UI Semibold</vt:lpstr>
      <vt:lpstr>Wingdings</vt:lpstr>
      <vt:lpstr>Header</vt:lpstr>
      <vt:lpstr>Without-header</vt:lpstr>
      <vt:lpstr>No Stamp</vt:lpstr>
      <vt:lpstr>PowerPoint-Präsentation</vt:lpstr>
      <vt:lpstr>PowerPoint-Präsentation</vt:lpstr>
      <vt:lpstr>ARE YOU READY FOR A RAFFLE? WE ARE GIVING AWAY 3 OCULUS QUEST ALL IN ONE!</vt:lpstr>
      <vt:lpstr>CONSIDER DONATING TO THE FOLLOWING CHARITY RELIEF FUNDS: UNITED WAY:  HTTPS://GIVE.UWKC.ORG/M365VM INTERNATIONAL MEDICAL CORPS:  HTTPS://BIT.LY/MEDICALCORPSFUND</vt:lpstr>
      <vt:lpstr>THANK YOU TO ALL OUR GENEROUS SPONSORS </vt:lpstr>
      <vt:lpstr>LET ME INTRODUCE MYSELF…</vt:lpstr>
      <vt:lpstr>I WILL TELL YOU SOMETHING ABOUT…</vt:lpstr>
      <vt:lpstr>PowerPoint-Präsentation</vt:lpstr>
      <vt:lpstr>What is Exchange Hybrid?</vt:lpstr>
      <vt:lpstr>Microsoft Exchange Online</vt:lpstr>
      <vt:lpstr>What is Exchange Hybrid?</vt:lpstr>
      <vt:lpstr>Exchange Hybrid Benefits</vt:lpstr>
      <vt:lpstr>Exchange Hybrid | Two Variants – Three Modes</vt:lpstr>
      <vt:lpstr>Classic Full Hybrid</vt:lpstr>
      <vt:lpstr>Modern Full Hybrid</vt:lpstr>
      <vt:lpstr>Exchange Hybrid – The Differences</vt:lpstr>
      <vt:lpstr>Why do you need Exchange Hybrid?</vt:lpstr>
      <vt:lpstr>Why do you need Exchange Hybrid?</vt:lpstr>
      <vt:lpstr>Exchange Hybrid and Microsoft Teams</vt:lpstr>
      <vt:lpstr>How to implement Exchange Hybrid</vt:lpstr>
      <vt:lpstr>Exchange Hybrid Requirements</vt:lpstr>
      <vt:lpstr>Hybrid Configuration Wizard</vt:lpstr>
      <vt:lpstr>Hybrid Configuration Wizard</vt:lpstr>
      <vt:lpstr>Hybrid Configuration Wizard</vt:lpstr>
      <vt:lpstr>Hybrid Configuration Wizard</vt:lpstr>
      <vt:lpstr>Hybrid Configuration Wizard</vt:lpstr>
      <vt:lpstr>Hybrid Configuration Wizard</vt:lpstr>
      <vt:lpstr>Hybrid Configuration Wizard</vt:lpstr>
      <vt:lpstr>Hybrid Configuration Wizard</vt:lpstr>
      <vt:lpstr>Hybrid Configuration Wizard</vt:lpstr>
      <vt:lpstr>Hybrid Configuration Wizard</vt:lpstr>
      <vt:lpstr>Hybrid Configuration Wizard</vt:lpstr>
      <vt:lpstr>Hybrid Configuration Wizard</vt:lpstr>
      <vt:lpstr>Hybrid Configuration Wizard</vt:lpstr>
      <vt:lpstr>Hybrid Configuration Wizard</vt:lpstr>
      <vt:lpstr>Do not forget</vt:lpstr>
      <vt:lpstr>Contact</vt:lpstr>
      <vt:lpstr>PowerPoint-Präsentation</vt:lpstr>
      <vt:lpstr>Resources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Exchange Hybrid - What, Why, and How</dc:title>
  <dc:subject/>
  <dc:creator/>
  <cp:keywords/>
  <dc:description/>
  <cp:lastModifiedBy/>
  <cp:revision>1</cp:revision>
  <dcterms:created xsi:type="dcterms:W3CDTF">2016-09-23T09:03:56Z</dcterms:created>
  <dcterms:modified xsi:type="dcterms:W3CDTF">2020-06-18T17:31:18Z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0x0101002D09E24228864C498FAF821E4A497301</vt:lpwstr>
  </property>
</Properties>
</file>